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5" r:id="rId2"/>
    <p:sldId id="257" r:id="rId3"/>
    <p:sldId id="258" r:id="rId4"/>
    <p:sldId id="259" r:id="rId5"/>
    <p:sldId id="260" r:id="rId6"/>
    <p:sldId id="261" r:id="rId7"/>
    <p:sldId id="262" r:id="rId8"/>
    <p:sldId id="273" r:id="rId9"/>
    <p:sldId id="274" r:id="rId10"/>
    <p:sldId id="263" r:id="rId11"/>
    <p:sldId id="264" r:id="rId12"/>
    <p:sldId id="265" r:id="rId13"/>
    <p:sldId id="266" r:id="rId14"/>
    <p:sldId id="267" r:id="rId15"/>
    <p:sldId id="268" r:id="rId16"/>
    <p:sldId id="269" r:id="rId17"/>
    <p:sldId id="270" r:id="rId18"/>
    <p:sldId id="271" r:id="rId19"/>
    <p:sldId id="27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15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ABC244C-0A35-4F79-812D-8195C951CA16}"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29E06EA6-1580-4D3E-A260-6C4250C7145D}">
      <dgm:prSet/>
      <dgm:spPr/>
      <dgm:t>
        <a:bodyPr/>
        <a:lstStyle/>
        <a:p>
          <a:r>
            <a:rPr lang="en-US" b="0" i="0"/>
            <a:t>1."Deep Learning-Based Flower Classification: A Survey" by N. G. E. Mostafa, A. G. Radwan, and H. S. A. Hamed. This paper provides an overview of various deep learning techniques, including CNNs, used for flower classification tasks.</a:t>
          </a:r>
          <a:endParaRPr lang="en-US"/>
        </a:p>
      </dgm:t>
    </dgm:pt>
    <dgm:pt modelId="{1A9BE040-34DC-437D-9468-68A745529118}" type="parTrans" cxnId="{36256202-A90E-4A84-A044-DF8CBF3B12AB}">
      <dgm:prSet/>
      <dgm:spPr/>
      <dgm:t>
        <a:bodyPr/>
        <a:lstStyle/>
        <a:p>
          <a:endParaRPr lang="en-US"/>
        </a:p>
      </dgm:t>
    </dgm:pt>
    <dgm:pt modelId="{C88E700A-7E64-4BF5-8C11-01C77ACD510A}" type="sibTrans" cxnId="{36256202-A90E-4A84-A044-DF8CBF3B12AB}">
      <dgm:prSet/>
      <dgm:spPr/>
      <dgm:t>
        <a:bodyPr/>
        <a:lstStyle/>
        <a:p>
          <a:endParaRPr lang="en-US"/>
        </a:p>
      </dgm:t>
    </dgm:pt>
    <dgm:pt modelId="{9660F7CA-AC0F-41C1-B302-CE6D7F181ED7}">
      <dgm:prSet/>
      <dgm:spPr/>
      <dgm:t>
        <a:bodyPr/>
        <a:lstStyle/>
        <a:p>
          <a:r>
            <a:rPr lang="en-US" b="0" i="0"/>
            <a:t>2."Deep Learning for Flower Classification: A Comprehensive Review" by S. Mohanty, D. P. Hughes, and M. Salathé. This paper reviews deep learning approaches, particularly CNNs, applied to flower recognition tasks, highlighting different architectures and methodologies. </a:t>
          </a:r>
          <a:endParaRPr lang="en-US"/>
        </a:p>
      </dgm:t>
    </dgm:pt>
    <dgm:pt modelId="{A056E7E5-CD02-4B83-89E4-85D395DB1CEB}" type="parTrans" cxnId="{D993BF82-D624-4FAF-8565-26285E5EA2EA}">
      <dgm:prSet/>
      <dgm:spPr/>
      <dgm:t>
        <a:bodyPr/>
        <a:lstStyle/>
        <a:p>
          <a:endParaRPr lang="en-US"/>
        </a:p>
      </dgm:t>
    </dgm:pt>
    <dgm:pt modelId="{7D1811D1-FD6C-49AC-B5AA-53B037600CAB}" type="sibTrans" cxnId="{D993BF82-D624-4FAF-8565-26285E5EA2EA}">
      <dgm:prSet/>
      <dgm:spPr/>
      <dgm:t>
        <a:bodyPr/>
        <a:lstStyle/>
        <a:p>
          <a:endParaRPr lang="en-US"/>
        </a:p>
      </dgm:t>
    </dgm:pt>
    <dgm:pt modelId="{886A85F7-09DB-4C6B-A4B9-3C1E078CD5C0}">
      <dgm:prSet/>
      <dgm:spPr/>
      <dgm:t>
        <a:bodyPr/>
        <a:lstStyle/>
        <a:p>
          <a:r>
            <a:rPr lang="en-US" b="0" i="0"/>
            <a:t>3."Plant Classification Using Convolutional Neural Networks" by A. Barczak, P. Skrzypczyński, and K. Wojdan. This paper focuses on using CNNs for plant species classification, including flower recognition, and discusses various CNN architectures and training techniques. </a:t>
          </a:r>
          <a:endParaRPr lang="en-US"/>
        </a:p>
      </dgm:t>
    </dgm:pt>
    <dgm:pt modelId="{776E3622-FC2F-41BB-A295-4D065BAA72BA}" type="parTrans" cxnId="{16FF935B-9F50-4B98-959D-77A2D536BC16}">
      <dgm:prSet/>
      <dgm:spPr/>
      <dgm:t>
        <a:bodyPr/>
        <a:lstStyle/>
        <a:p>
          <a:endParaRPr lang="en-US"/>
        </a:p>
      </dgm:t>
    </dgm:pt>
    <dgm:pt modelId="{ACB96447-DD0C-45A1-A2CE-2EEAE09C236E}" type="sibTrans" cxnId="{16FF935B-9F50-4B98-959D-77A2D536BC16}">
      <dgm:prSet/>
      <dgm:spPr/>
      <dgm:t>
        <a:bodyPr/>
        <a:lstStyle/>
        <a:p>
          <a:endParaRPr lang="en-US"/>
        </a:p>
      </dgm:t>
    </dgm:pt>
    <dgm:pt modelId="{E278FA32-52F8-4FD7-97E2-ACD5CFFE8E55}" type="pres">
      <dgm:prSet presAssocID="{0ABC244C-0A35-4F79-812D-8195C951CA16}" presName="linear" presStyleCnt="0">
        <dgm:presLayoutVars>
          <dgm:animLvl val="lvl"/>
          <dgm:resizeHandles val="exact"/>
        </dgm:presLayoutVars>
      </dgm:prSet>
      <dgm:spPr/>
    </dgm:pt>
    <dgm:pt modelId="{40C02A08-5BFA-4790-B38C-585DF0B0FBE1}" type="pres">
      <dgm:prSet presAssocID="{29E06EA6-1580-4D3E-A260-6C4250C7145D}" presName="parentText" presStyleLbl="node1" presStyleIdx="0" presStyleCnt="3">
        <dgm:presLayoutVars>
          <dgm:chMax val="0"/>
          <dgm:bulletEnabled val="1"/>
        </dgm:presLayoutVars>
      </dgm:prSet>
      <dgm:spPr/>
    </dgm:pt>
    <dgm:pt modelId="{5751CDE6-E4C3-46BF-8619-93268FC4EC1E}" type="pres">
      <dgm:prSet presAssocID="{C88E700A-7E64-4BF5-8C11-01C77ACD510A}" presName="spacer" presStyleCnt="0"/>
      <dgm:spPr/>
    </dgm:pt>
    <dgm:pt modelId="{98A652F6-0F29-4D01-9E8B-7480EF1AC81C}" type="pres">
      <dgm:prSet presAssocID="{9660F7CA-AC0F-41C1-B302-CE6D7F181ED7}" presName="parentText" presStyleLbl="node1" presStyleIdx="1" presStyleCnt="3">
        <dgm:presLayoutVars>
          <dgm:chMax val="0"/>
          <dgm:bulletEnabled val="1"/>
        </dgm:presLayoutVars>
      </dgm:prSet>
      <dgm:spPr/>
    </dgm:pt>
    <dgm:pt modelId="{D06AF166-E362-473A-80C1-69D4CF19A92E}" type="pres">
      <dgm:prSet presAssocID="{7D1811D1-FD6C-49AC-B5AA-53B037600CAB}" presName="spacer" presStyleCnt="0"/>
      <dgm:spPr/>
    </dgm:pt>
    <dgm:pt modelId="{9B2E55A0-0100-48EB-BC01-7AB218F256A4}" type="pres">
      <dgm:prSet presAssocID="{886A85F7-09DB-4C6B-A4B9-3C1E078CD5C0}" presName="parentText" presStyleLbl="node1" presStyleIdx="2" presStyleCnt="3">
        <dgm:presLayoutVars>
          <dgm:chMax val="0"/>
          <dgm:bulletEnabled val="1"/>
        </dgm:presLayoutVars>
      </dgm:prSet>
      <dgm:spPr/>
    </dgm:pt>
  </dgm:ptLst>
  <dgm:cxnLst>
    <dgm:cxn modelId="{36256202-A90E-4A84-A044-DF8CBF3B12AB}" srcId="{0ABC244C-0A35-4F79-812D-8195C951CA16}" destId="{29E06EA6-1580-4D3E-A260-6C4250C7145D}" srcOrd="0" destOrd="0" parTransId="{1A9BE040-34DC-437D-9468-68A745529118}" sibTransId="{C88E700A-7E64-4BF5-8C11-01C77ACD510A}"/>
    <dgm:cxn modelId="{617CBE2E-0A08-45B5-8706-ABD581BB8B24}" type="presOf" srcId="{0ABC244C-0A35-4F79-812D-8195C951CA16}" destId="{E278FA32-52F8-4FD7-97E2-ACD5CFFE8E55}" srcOrd="0" destOrd="0" presId="urn:microsoft.com/office/officeart/2005/8/layout/vList2"/>
    <dgm:cxn modelId="{16FF935B-9F50-4B98-959D-77A2D536BC16}" srcId="{0ABC244C-0A35-4F79-812D-8195C951CA16}" destId="{886A85F7-09DB-4C6B-A4B9-3C1E078CD5C0}" srcOrd="2" destOrd="0" parTransId="{776E3622-FC2F-41BB-A295-4D065BAA72BA}" sibTransId="{ACB96447-DD0C-45A1-A2CE-2EEAE09C236E}"/>
    <dgm:cxn modelId="{3CA67D6B-52AF-401D-89CD-80B84DA98469}" type="presOf" srcId="{886A85F7-09DB-4C6B-A4B9-3C1E078CD5C0}" destId="{9B2E55A0-0100-48EB-BC01-7AB218F256A4}" srcOrd="0" destOrd="0" presId="urn:microsoft.com/office/officeart/2005/8/layout/vList2"/>
    <dgm:cxn modelId="{D993BF82-D624-4FAF-8565-26285E5EA2EA}" srcId="{0ABC244C-0A35-4F79-812D-8195C951CA16}" destId="{9660F7CA-AC0F-41C1-B302-CE6D7F181ED7}" srcOrd="1" destOrd="0" parTransId="{A056E7E5-CD02-4B83-89E4-85D395DB1CEB}" sibTransId="{7D1811D1-FD6C-49AC-B5AA-53B037600CAB}"/>
    <dgm:cxn modelId="{E8C79583-CD4C-48B8-BBAF-78CA96C24269}" type="presOf" srcId="{29E06EA6-1580-4D3E-A260-6C4250C7145D}" destId="{40C02A08-5BFA-4790-B38C-585DF0B0FBE1}" srcOrd="0" destOrd="0" presId="urn:microsoft.com/office/officeart/2005/8/layout/vList2"/>
    <dgm:cxn modelId="{B1BC8FA4-B20E-42AD-863F-8B40CD3ECAFB}" type="presOf" srcId="{9660F7CA-AC0F-41C1-B302-CE6D7F181ED7}" destId="{98A652F6-0F29-4D01-9E8B-7480EF1AC81C}" srcOrd="0" destOrd="0" presId="urn:microsoft.com/office/officeart/2005/8/layout/vList2"/>
    <dgm:cxn modelId="{AE68CA7D-D65D-4EB7-8023-642E81FE72A0}" type="presParOf" srcId="{E278FA32-52F8-4FD7-97E2-ACD5CFFE8E55}" destId="{40C02A08-5BFA-4790-B38C-585DF0B0FBE1}" srcOrd="0" destOrd="0" presId="urn:microsoft.com/office/officeart/2005/8/layout/vList2"/>
    <dgm:cxn modelId="{AF086FDB-6E5F-4287-8ED3-C091CB0EBD3A}" type="presParOf" srcId="{E278FA32-52F8-4FD7-97E2-ACD5CFFE8E55}" destId="{5751CDE6-E4C3-46BF-8619-93268FC4EC1E}" srcOrd="1" destOrd="0" presId="urn:microsoft.com/office/officeart/2005/8/layout/vList2"/>
    <dgm:cxn modelId="{CA06ADF1-2540-4B86-8488-568067FDB4D9}" type="presParOf" srcId="{E278FA32-52F8-4FD7-97E2-ACD5CFFE8E55}" destId="{98A652F6-0F29-4D01-9E8B-7480EF1AC81C}" srcOrd="2" destOrd="0" presId="urn:microsoft.com/office/officeart/2005/8/layout/vList2"/>
    <dgm:cxn modelId="{7056FF41-0935-485B-96E5-57A8CB4C1F05}" type="presParOf" srcId="{E278FA32-52F8-4FD7-97E2-ACD5CFFE8E55}" destId="{D06AF166-E362-473A-80C1-69D4CF19A92E}" srcOrd="3" destOrd="0" presId="urn:microsoft.com/office/officeart/2005/8/layout/vList2"/>
    <dgm:cxn modelId="{21BF67ED-ACEA-41C2-9269-ECE1BFBF4635}" type="presParOf" srcId="{E278FA32-52F8-4FD7-97E2-ACD5CFFE8E55}" destId="{9B2E55A0-0100-48EB-BC01-7AB218F256A4}"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C02A08-5BFA-4790-B38C-585DF0B0FBE1}">
      <dsp:nvSpPr>
        <dsp:cNvPr id="0" name=""/>
        <dsp:cNvSpPr/>
      </dsp:nvSpPr>
      <dsp:spPr>
        <a:xfrm>
          <a:off x="0" y="151437"/>
          <a:ext cx="3822189" cy="1336578"/>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b="0" i="0" kern="1200"/>
            <a:t>1."Deep Learning-Based Flower Classification: A Survey" by N. G. E. Mostafa, A. G. Radwan, and H. S. A. Hamed. This paper provides an overview of various deep learning techniques, including CNNs, used for flower classification tasks.</a:t>
          </a:r>
          <a:endParaRPr lang="en-US" sz="1300" kern="1200"/>
        </a:p>
      </dsp:txBody>
      <dsp:txXfrm>
        <a:off x="65246" y="216683"/>
        <a:ext cx="3691697" cy="1206086"/>
      </dsp:txXfrm>
    </dsp:sp>
    <dsp:sp modelId="{98A652F6-0F29-4D01-9E8B-7480EF1AC81C}">
      <dsp:nvSpPr>
        <dsp:cNvPr id="0" name=""/>
        <dsp:cNvSpPr/>
      </dsp:nvSpPr>
      <dsp:spPr>
        <a:xfrm>
          <a:off x="0" y="1525456"/>
          <a:ext cx="3822189" cy="1336578"/>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b="0" i="0" kern="1200"/>
            <a:t>2."Deep Learning for Flower Classification: A Comprehensive Review" by S. Mohanty, D. P. Hughes, and M. Salathé. This paper reviews deep learning approaches, particularly CNNs, applied to flower recognition tasks, highlighting different architectures and methodologies. </a:t>
          </a:r>
          <a:endParaRPr lang="en-US" sz="1300" kern="1200"/>
        </a:p>
      </dsp:txBody>
      <dsp:txXfrm>
        <a:off x="65246" y="1590702"/>
        <a:ext cx="3691697" cy="1206086"/>
      </dsp:txXfrm>
    </dsp:sp>
    <dsp:sp modelId="{9B2E55A0-0100-48EB-BC01-7AB218F256A4}">
      <dsp:nvSpPr>
        <dsp:cNvPr id="0" name=""/>
        <dsp:cNvSpPr/>
      </dsp:nvSpPr>
      <dsp:spPr>
        <a:xfrm>
          <a:off x="0" y="2899475"/>
          <a:ext cx="3822189" cy="1336578"/>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b="0" i="0" kern="1200"/>
            <a:t>3."Plant Classification Using Convolutional Neural Networks" by A. Barczak, P. Skrzypczyński, and K. Wojdan. This paper focuses on using CNNs for plant species classification, including flower recognition, and discusses various CNN architectures and training techniques. </a:t>
          </a:r>
          <a:endParaRPr lang="en-US" sz="1300" kern="1200"/>
        </a:p>
      </dsp:txBody>
      <dsp:txXfrm>
        <a:off x="65246" y="2964721"/>
        <a:ext cx="3691697" cy="120608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jpeg>
</file>

<file path=ppt/media/image3.jpeg>
</file>

<file path=ppt/media/image30.jpeg>
</file>

<file path=ppt/media/image31.jpeg>
</file>

<file path=ppt/media/image32.jpeg>
</file>

<file path=ppt/media/image33.jpe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8BA1D-2633-C61E-157E-378C5874261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E0E179B-FC0F-AE6B-443C-714FEC48BD6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E346BEC-7465-13B5-5F37-B59F3618F361}"/>
              </a:ext>
            </a:extLst>
          </p:cNvPr>
          <p:cNvSpPr>
            <a:spLocks noGrp="1"/>
          </p:cNvSpPr>
          <p:nvPr>
            <p:ph type="dt" sz="half" idx="10"/>
          </p:nvPr>
        </p:nvSpPr>
        <p:spPr/>
        <p:txBody>
          <a:bodyPr/>
          <a:lstStyle/>
          <a:p>
            <a:fld id="{8471E875-031F-4E03-9996-320D03D311B8}" type="datetimeFigureOut">
              <a:rPr lang="en-IN" smtClean="0"/>
              <a:t>10-05-2024</a:t>
            </a:fld>
            <a:endParaRPr lang="en-IN"/>
          </a:p>
        </p:txBody>
      </p:sp>
      <p:sp>
        <p:nvSpPr>
          <p:cNvPr id="5" name="Footer Placeholder 4">
            <a:extLst>
              <a:ext uri="{FF2B5EF4-FFF2-40B4-BE49-F238E27FC236}">
                <a16:creationId xmlns:a16="http://schemas.microsoft.com/office/drawing/2014/main" id="{45A4EAD0-266C-1CF0-C36A-CC57811113E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A387FF6-0957-7603-0076-EBA02DC29520}"/>
              </a:ext>
            </a:extLst>
          </p:cNvPr>
          <p:cNvSpPr>
            <a:spLocks noGrp="1"/>
          </p:cNvSpPr>
          <p:nvPr>
            <p:ph type="sldNum" sz="quarter" idx="12"/>
          </p:nvPr>
        </p:nvSpPr>
        <p:spPr/>
        <p:txBody>
          <a:bodyPr/>
          <a:lstStyle/>
          <a:p>
            <a:fld id="{3D87D1B9-0B5F-4E90-A082-A7CE3EF4ADF9}" type="slidenum">
              <a:rPr lang="en-IN" smtClean="0"/>
              <a:t>‹#›</a:t>
            </a:fld>
            <a:endParaRPr lang="en-IN"/>
          </a:p>
        </p:txBody>
      </p:sp>
    </p:spTree>
    <p:extLst>
      <p:ext uri="{BB962C8B-B14F-4D97-AF65-F5344CB8AC3E}">
        <p14:creationId xmlns:p14="http://schemas.microsoft.com/office/powerpoint/2010/main" val="13909125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C4C29-FB1E-12BC-8F88-94204D9621D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73A2AF2-2BFF-DB2C-C56B-9D3075D06F5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0DE58A0-AF26-B400-6110-CC4C51915D5B}"/>
              </a:ext>
            </a:extLst>
          </p:cNvPr>
          <p:cNvSpPr>
            <a:spLocks noGrp="1"/>
          </p:cNvSpPr>
          <p:nvPr>
            <p:ph type="dt" sz="half" idx="10"/>
          </p:nvPr>
        </p:nvSpPr>
        <p:spPr/>
        <p:txBody>
          <a:bodyPr/>
          <a:lstStyle/>
          <a:p>
            <a:fld id="{8471E875-031F-4E03-9996-320D03D311B8}" type="datetimeFigureOut">
              <a:rPr lang="en-IN" smtClean="0"/>
              <a:t>10-05-2024</a:t>
            </a:fld>
            <a:endParaRPr lang="en-IN"/>
          </a:p>
        </p:txBody>
      </p:sp>
      <p:sp>
        <p:nvSpPr>
          <p:cNvPr id="5" name="Footer Placeholder 4">
            <a:extLst>
              <a:ext uri="{FF2B5EF4-FFF2-40B4-BE49-F238E27FC236}">
                <a16:creationId xmlns:a16="http://schemas.microsoft.com/office/drawing/2014/main" id="{5BD31FB9-B860-5EE0-907A-67D9B05A648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DCD75E6-9581-E0A9-797E-D2797D8BDFA9}"/>
              </a:ext>
            </a:extLst>
          </p:cNvPr>
          <p:cNvSpPr>
            <a:spLocks noGrp="1"/>
          </p:cNvSpPr>
          <p:nvPr>
            <p:ph type="sldNum" sz="quarter" idx="12"/>
          </p:nvPr>
        </p:nvSpPr>
        <p:spPr/>
        <p:txBody>
          <a:bodyPr/>
          <a:lstStyle/>
          <a:p>
            <a:fld id="{3D87D1B9-0B5F-4E90-A082-A7CE3EF4ADF9}" type="slidenum">
              <a:rPr lang="en-IN" smtClean="0"/>
              <a:t>‹#›</a:t>
            </a:fld>
            <a:endParaRPr lang="en-IN"/>
          </a:p>
        </p:txBody>
      </p:sp>
    </p:spTree>
    <p:extLst>
      <p:ext uri="{BB962C8B-B14F-4D97-AF65-F5344CB8AC3E}">
        <p14:creationId xmlns:p14="http://schemas.microsoft.com/office/powerpoint/2010/main" val="27880268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7ED6FDD-79D9-EB88-D363-461878C59B0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8B935CD-0D3F-0CBA-212A-A14AD8262ED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F464E97-0FDF-5964-9AD5-91EA90E910BC}"/>
              </a:ext>
            </a:extLst>
          </p:cNvPr>
          <p:cNvSpPr>
            <a:spLocks noGrp="1"/>
          </p:cNvSpPr>
          <p:nvPr>
            <p:ph type="dt" sz="half" idx="10"/>
          </p:nvPr>
        </p:nvSpPr>
        <p:spPr/>
        <p:txBody>
          <a:bodyPr/>
          <a:lstStyle/>
          <a:p>
            <a:fld id="{8471E875-031F-4E03-9996-320D03D311B8}" type="datetimeFigureOut">
              <a:rPr lang="en-IN" smtClean="0"/>
              <a:t>10-05-2024</a:t>
            </a:fld>
            <a:endParaRPr lang="en-IN"/>
          </a:p>
        </p:txBody>
      </p:sp>
      <p:sp>
        <p:nvSpPr>
          <p:cNvPr id="5" name="Footer Placeholder 4">
            <a:extLst>
              <a:ext uri="{FF2B5EF4-FFF2-40B4-BE49-F238E27FC236}">
                <a16:creationId xmlns:a16="http://schemas.microsoft.com/office/drawing/2014/main" id="{CD1CCF56-CBFD-A3FF-5CD5-C1F24F82A2D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B02DECB-15DA-A664-889E-FA4BA19BF6BA}"/>
              </a:ext>
            </a:extLst>
          </p:cNvPr>
          <p:cNvSpPr>
            <a:spLocks noGrp="1"/>
          </p:cNvSpPr>
          <p:nvPr>
            <p:ph type="sldNum" sz="quarter" idx="12"/>
          </p:nvPr>
        </p:nvSpPr>
        <p:spPr/>
        <p:txBody>
          <a:bodyPr/>
          <a:lstStyle/>
          <a:p>
            <a:fld id="{3D87D1B9-0B5F-4E90-A082-A7CE3EF4ADF9}" type="slidenum">
              <a:rPr lang="en-IN" smtClean="0"/>
              <a:t>‹#›</a:t>
            </a:fld>
            <a:endParaRPr lang="en-IN"/>
          </a:p>
        </p:txBody>
      </p:sp>
    </p:spTree>
    <p:extLst>
      <p:ext uri="{BB962C8B-B14F-4D97-AF65-F5344CB8AC3E}">
        <p14:creationId xmlns:p14="http://schemas.microsoft.com/office/powerpoint/2010/main" val="2914631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059FB-180D-CA1D-DA4B-84A24FDBD1D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8784739-4D58-76E9-3DC0-12110473013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028D20E-7E67-3243-47F9-9111534DA653}"/>
              </a:ext>
            </a:extLst>
          </p:cNvPr>
          <p:cNvSpPr>
            <a:spLocks noGrp="1"/>
          </p:cNvSpPr>
          <p:nvPr>
            <p:ph type="dt" sz="half" idx="10"/>
          </p:nvPr>
        </p:nvSpPr>
        <p:spPr/>
        <p:txBody>
          <a:bodyPr/>
          <a:lstStyle/>
          <a:p>
            <a:fld id="{8471E875-031F-4E03-9996-320D03D311B8}" type="datetimeFigureOut">
              <a:rPr lang="en-IN" smtClean="0"/>
              <a:t>10-05-2024</a:t>
            </a:fld>
            <a:endParaRPr lang="en-IN"/>
          </a:p>
        </p:txBody>
      </p:sp>
      <p:sp>
        <p:nvSpPr>
          <p:cNvPr id="5" name="Footer Placeholder 4">
            <a:extLst>
              <a:ext uri="{FF2B5EF4-FFF2-40B4-BE49-F238E27FC236}">
                <a16:creationId xmlns:a16="http://schemas.microsoft.com/office/drawing/2014/main" id="{12472DA5-A02C-F9E8-58FF-C68DD7EEF81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2A614F7-9E60-13B0-3BE0-8993F1A6C532}"/>
              </a:ext>
            </a:extLst>
          </p:cNvPr>
          <p:cNvSpPr>
            <a:spLocks noGrp="1"/>
          </p:cNvSpPr>
          <p:nvPr>
            <p:ph type="sldNum" sz="quarter" idx="12"/>
          </p:nvPr>
        </p:nvSpPr>
        <p:spPr/>
        <p:txBody>
          <a:bodyPr/>
          <a:lstStyle/>
          <a:p>
            <a:fld id="{3D87D1B9-0B5F-4E90-A082-A7CE3EF4ADF9}" type="slidenum">
              <a:rPr lang="en-IN" smtClean="0"/>
              <a:t>‹#›</a:t>
            </a:fld>
            <a:endParaRPr lang="en-IN"/>
          </a:p>
        </p:txBody>
      </p:sp>
    </p:spTree>
    <p:extLst>
      <p:ext uri="{BB962C8B-B14F-4D97-AF65-F5344CB8AC3E}">
        <p14:creationId xmlns:p14="http://schemas.microsoft.com/office/powerpoint/2010/main" val="4133501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1DE7E-311C-855D-42BA-EC740071177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BF8AE2D-72E8-6356-35D4-30DA3C495F2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6B93C46-BA32-C3EE-1A41-590922ED203A}"/>
              </a:ext>
            </a:extLst>
          </p:cNvPr>
          <p:cNvSpPr>
            <a:spLocks noGrp="1"/>
          </p:cNvSpPr>
          <p:nvPr>
            <p:ph type="dt" sz="half" idx="10"/>
          </p:nvPr>
        </p:nvSpPr>
        <p:spPr/>
        <p:txBody>
          <a:bodyPr/>
          <a:lstStyle/>
          <a:p>
            <a:fld id="{8471E875-031F-4E03-9996-320D03D311B8}" type="datetimeFigureOut">
              <a:rPr lang="en-IN" smtClean="0"/>
              <a:t>10-05-2024</a:t>
            </a:fld>
            <a:endParaRPr lang="en-IN"/>
          </a:p>
        </p:txBody>
      </p:sp>
      <p:sp>
        <p:nvSpPr>
          <p:cNvPr id="5" name="Footer Placeholder 4">
            <a:extLst>
              <a:ext uri="{FF2B5EF4-FFF2-40B4-BE49-F238E27FC236}">
                <a16:creationId xmlns:a16="http://schemas.microsoft.com/office/drawing/2014/main" id="{977818D7-7B5F-F0BA-99E3-4E4A4E88496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EA0B004-F11A-120D-E4D8-9D82C1CAD671}"/>
              </a:ext>
            </a:extLst>
          </p:cNvPr>
          <p:cNvSpPr>
            <a:spLocks noGrp="1"/>
          </p:cNvSpPr>
          <p:nvPr>
            <p:ph type="sldNum" sz="quarter" idx="12"/>
          </p:nvPr>
        </p:nvSpPr>
        <p:spPr/>
        <p:txBody>
          <a:bodyPr/>
          <a:lstStyle/>
          <a:p>
            <a:fld id="{3D87D1B9-0B5F-4E90-A082-A7CE3EF4ADF9}" type="slidenum">
              <a:rPr lang="en-IN" smtClean="0"/>
              <a:t>‹#›</a:t>
            </a:fld>
            <a:endParaRPr lang="en-IN"/>
          </a:p>
        </p:txBody>
      </p:sp>
    </p:spTree>
    <p:extLst>
      <p:ext uri="{BB962C8B-B14F-4D97-AF65-F5344CB8AC3E}">
        <p14:creationId xmlns:p14="http://schemas.microsoft.com/office/powerpoint/2010/main" val="22479085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B06BD-A754-B2E5-D86A-CA6C2CE89AB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86BFE21-9C3A-84C4-DFD5-FE8511EB36F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38F9EC0-D082-1804-E4C9-3074D185DBA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A6FE1CE-8AFC-A052-C9D5-AA318B97511A}"/>
              </a:ext>
            </a:extLst>
          </p:cNvPr>
          <p:cNvSpPr>
            <a:spLocks noGrp="1"/>
          </p:cNvSpPr>
          <p:nvPr>
            <p:ph type="dt" sz="half" idx="10"/>
          </p:nvPr>
        </p:nvSpPr>
        <p:spPr/>
        <p:txBody>
          <a:bodyPr/>
          <a:lstStyle/>
          <a:p>
            <a:fld id="{8471E875-031F-4E03-9996-320D03D311B8}" type="datetimeFigureOut">
              <a:rPr lang="en-IN" smtClean="0"/>
              <a:t>10-05-2024</a:t>
            </a:fld>
            <a:endParaRPr lang="en-IN"/>
          </a:p>
        </p:txBody>
      </p:sp>
      <p:sp>
        <p:nvSpPr>
          <p:cNvPr id="6" name="Footer Placeholder 5">
            <a:extLst>
              <a:ext uri="{FF2B5EF4-FFF2-40B4-BE49-F238E27FC236}">
                <a16:creationId xmlns:a16="http://schemas.microsoft.com/office/drawing/2014/main" id="{D9FF7A56-54D2-D783-8AA0-3B69DFA3A7F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3C51F27-3EA6-FBB0-FA3F-CC18B2F53714}"/>
              </a:ext>
            </a:extLst>
          </p:cNvPr>
          <p:cNvSpPr>
            <a:spLocks noGrp="1"/>
          </p:cNvSpPr>
          <p:nvPr>
            <p:ph type="sldNum" sz="quarter" idx="12"/>
          </p:nvPr>
        </p:nvSpPr>
        <p:spPr/>
        <p:txBody>
          <a:bodyPr/>
          <a:lstStyle/>
          <a:p>
            <a:fld id="{3D87D1B9-0B5F-4E90-A082-A7CE3EF4ADF9}" type="slidenum">
              <a:rPr lang="en-IN" smtClean="0"/>
              <a:t>‹#›</a:t>
            </a:fld>
            <a:endParaRPr lang="en-IN"/>
          </a:p>
        </p:txBody>
      </p:sp>
    </p:spTree>
    <p:extLst>
      <p:ext uri="{BB962C8B-B14F-4D97-AF65-F5344CB8AC3E}">
        <p14:creationId xmlns:p14="http://schemas.microsoft.com/office/powerpoint/2010/main" val="12287500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CF740-517D-98D1-EF63-4EA3620DD93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77893CD-0201-CDB0-4D5F-D3E3C22EA17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696892B-6EF5-B03E-1F61-3A16282A84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AFDE1E6-2690-5D8F-CEBA-021633555E8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DD34B6F-EFC4-9E22-3420-9552E7051A1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A3139AD-8334-99D1-0DA1-833C30DA6DC5}"/>
              </a:ext>
            </a:extLst>
          </p:cNvPr>
          <p:cNvSpPr>
            <a:spLocks noGrp="1"/>
          </p:cNvSpPr>
          <p:nvPr>
            <p:ph type="dt" sz="half" idx="10"/>
          </p:nvPr>
        </p:nvSpPr>
        <p:spPr/>
        <p:txBody>
          <a:bodyPr/>
          <a:lstStyle/>
          <a:p>
            <a:fld id="{8471E875-031F-4E03-9996-320D03D311B8}" type="datetimeFigureOut">
              <a:rPr lang="en-IN" smtClean="0"/>
              <a:t>10-05-2024</a:t>
            </a:fld>
            <a:endParaRPr lang="en-IN"/>
          </a:p>
        </p:txBody>
      </p:sp>
      <p:sp>
        <p:nvSpPr>
          <p:cNvPr id="8" name="Footer Placeholder 7">
            <a:extLst>
              <a:ext uri="{FF2B5EF4-FFF2-40B4-BE49-F238E27FC236}">
                <a16:creationId xmlns:a16="http://schemas.microsoft.com/office/drawing/2014/main" id="{BA0FAEF5-A5F2-211B-51B9-E389D327A59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0755329-DD33-507D-8E6F-0E84D4722333}"/>
              </a:ext>
            </a:extLst>
          </p:cNvPr>
          <p:cNvSpPr>
            <a:spLocks noGrp="1"/>
          </p:cNvSpPr>
          <p:nvPr>
            <p:ph type="sldNum" sz="quarter" idx="12"/>
          </p:nvPr>
        </p:nvSpPr>
        <p:spPr/>
        <p:txBody>
          <a:bodyPr/>
          <a:lstStyle/>
          <a:p>
            <a:fld id="{3D87D1B9-0B5F-4E90-A082-A7CE3EF4ADF9}" type="slidenum">
              <a:rPr lang="en-IN" smtClean="0"/>
              <a:t>‹#›</a:t>
            </a:fld>
            <a:endParaRPr lang="en-IN"/>
          </a:p>
        </p:txBody>
      </p:sp>
    </p:spTree>
    <p:extLst>
      <p:ext uri="{BB962C8B-B14F-4D97-AF65-F5344CB8AC3E}">
        <p14:creationId xmlns:p14="http://schemas.microsoft.com/office/powerpoint/2010/main" val="40063299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B4A9D-8DD7-2176-F97B-0761C5B8699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B10AB05-76A4-5F4C-DA8C-4B9AA4E359E9}"/>
              </a:ext>
            </a:extLst>
          </p:cNvPr>
          <p:cNvSpPr>
            <a:spLocks noGrp="1"/>
          </p:cNvSpPr>
          <p:nvPr>
            <p:ph type="dt" sz="half" idx="10"/>
          </p:nvPr>
        </p:nvSpPr>
        <p:spPr/>
        <p:txBody>
          <a:bodyPr/>
          <a:lstStyle/>
          <a:p>
            <a:fld id="{8471E875-031F-4E03-9996-320D03D311B8}" type="datetimeFigureOut">
              <a:rPr lang="en-IN" smtClean="0"/>
              <a:t>10-05-2024</a:t>
            </a:fld>
            <a:endParaRPr lang="en-IN"/>
          </a:p>
        </p:txBody>
      </p:sp>
      <p:sp>
        <p:nvSpPr>
          <p:cNvPr id="4" name="Footer Placeholder 3">
            <a:extLst>
              <a:ext uri="{FF2B5EF4-FFF2-40B4-BE49-F238E27FC236}">
                <a16:creationId xmlns:a16="http://schemas.microsoft.com/office/drawing/2014/main" id="{74867F69-5420-CC6C-0873-329C79CD212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A36428C-2413-3354-B339-8683F49A6BAC}"/>
              </a:ext>
            </a:extLst>
          </p:cNvPr>
          <p:cNvSpPr>
            <a:spLocks noGrp="1"/>
          </p:cNvSpPr>
          <p:nvPr>
            <p:ph type="sldNum" sz="quarter" idx="12"/>
          </p:nvPr>
        </p:nvSpPr>
        <p:spPr/>
        <p:txBody>
          <a:bodyPr/>
          <a:lstStyle/>
          <a:p>
            <a:fld id="{3D87D1B9-0B5F-4E90-A082-A7CE3EF4ADF9}" type="slidenum">
              <a:rPr lang="en-IN" smtClean="0"/>
              <a:t>‹#›</a:t>
            </a:fld>
            <a:endParaRPr lang="en-IN"/>
          </a:p>
        </p:txBody>
      </p:sp>
    </p:spTree>
    <p:extLst>
      <p:ext uri="{BB962C8B-B14F-4D97-AF65-F5344CB8AC3E}">
        <p14:creationId xmlns:p14="http://schemas.microsoft.com/office/powerpoint/2010/main" val="23420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7967340-FA0E-8ADB-43DD-C4B031A3385A}"/>
              </a:ext>
            </a:extLst>
          </p:cNvPr>
          <p:cNvSpPr>
            <a:spLocks noGrp="1"/>
          </p:cNvSpPr>
          <p:nvPr>
            <p:ph type="dt" sz="half" idx="10"/>
          </p:nvPr>
        </p:nvSpPr>
        <p:spPr/>
        <p:txBody>
          <a:bodyPr/>
          <a:lstStyle/>
          <a:p>
            <a:fld id="{8471E875-031F-4E03-9996-320D03D311B8}" type="datetimeFigureOut">
              <a:rPr lang="en-IN" smtClean="0"/>
              <a:t>10-05-2024</a:t>
            </a:fld>
            <a:endParaRPr lang="en-IN"/>
          </a:p>
        </p:txBody>
      </p:sp>
      <p:sp>
        <p:nvSpPr>
          <p:cNvPr id="3" name="Footer Placeholder 2">
            <a:extLst>
              <a:ext uri="{FF2B5EF4-FFF2-40B4-BE49-F238E27FC236}">
                <a16:creationId xmlns:a16="http://schemas.microsoft.com/office/drawing/2014/main" id="{12AC7B00-0160-15DF-A494-F7726ED916F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94E7A78-C711-53CB-4359-007985AA5978}"/>
              </a:ext>
            </a:extLst>
          </p:cNvPr>
          <p:cNvSpPr>
            <a:spLocks noGrp="1"/>
          </p:cNvSpPr>
          <p:nvPr>
            <p:ph type="sldNum" sz="quarter" idx="12"/>
          </p:nvPr>
        </p:nvSpPr>
        <p:spPr/>
        <p:txBody>
          <a:bodyPr/>
          <a:lstStyle/>
          <a:p>
            <a:fld id="{3D87D1B9-0B5F-4E90-A082-A7CE3EF4ADF9}" type="slidenum">
              <a:rPr lang="en-IN" smtClean="0"/>
              <a:t>‹#›</a:t>
            </a:fld>
            <a:endParaRPr lang="en-IN"/>
          </a:p>
        </p:txBody>
      </p:sp>
    </p:spTree>
    <p:extLst>
      <p:ext uri="{BB962C8B-B14F-4D97-AF65-F5344CB8AC3E}">
        <p14:creationId xmlns:p14="http://schemas.microsoft.com/office/powerpoint/2010/main" val="34346892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461CD-CD57-804E-653B-69293438BA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0A8EBB8-3189-1A78-2F09-AB10B8CCA59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CA46502-4F58-8ECC-C487-B1BDE92036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351F85-F5FD-3775-2D4F-BD5C7D8383E0}"/>
              </a:ext>
            </a:extLst>
          </p:cNvPr>
          <p:cNvSpPr>
            <a:spLocks noGrp="1"/>
          </p:cNvSpPr>
          <p:nvPr>
            <p:ph type="dt" sz="half" idx="10"/>
          </p:nvPr>
        </p:nvSpPr>
        <p:spPr/>
        <p:txBody>
          <a:bodyPr/>
          <a:lstStyle/>
          <a:p>
            <a:fld id="{8471E875-031F-4E03-9996-320D03D311B8}" type="datetimeFigureOut">
              <a:rPr lang="en-IN" smtClean="0"/>
              <a:t>10-05-2024</a:t>
            </a:fld>
            <a:endParaRPr lang="en-IN"/>
          </a:p>
        </p:txBody>
      </p:sp>
      <p:sp>
        <p:nvSpPr>
          <p:cNvPr id="6" name="Footer Placeholder 5">
            <a:extLst>
              <a:ext uri="{FF2B5EF4-FFF2-40B4-BE49-F238E27FC236}">
                <a16:creationId xmlns:a16="http://schemas.microsoft.com/office/drawing/2014/main" id="{89720B2B-83E1-1DD8-B495-D8908A4025B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8180FEE-90E4-ED4F-F742-43B12152096C}"/>
              </a:ext>
            </a:extLst>
          </p:cNvPr>
          <p:cNvSpPr>
            <a:spLocks noGrp="1"/>
          </p:cNvSpPr>
          <p:nvPr>
            <p:ph type="sldNum" sz="quarter" idx="12"/>
          </p:nvPr>
        </p:nvSpPr>
        <p:spPr/>
        <p:txBody>
          <a:bodyPr/>
          <a:lstStyle/>
          <a:p>
            <a:fld id="{3D87D1B9-0B5F-4E90-A082-A7CE3EF4ADF9}" type="slidenum">
              <a:rPr lang="en-IN" smtClean="0"/>
              <a:t>‹#›</a:t>
            </a:fld>
            <a:endParaRPr lang="en-IN"/>
          </a:p>
        </p:txBody>
      </p:sp>
    </p:spTree>
    <p:extLst>
      <p:ext uri="{BB962C8B-B14F-4D97-AF65-F5344CB8AC3E}">
        <p14:creationId xmlns:p14="http://schemas.microsoft.com/office/powerpoint/2010/main" val="6020952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30FB2-4010-6B15-46E6-76F16AF0BD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7958FC8-7370-B04B-EBEC-211D3EF785B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B03616EF-43EB-CA3E-3D40-3D949DF2C0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EA7F71-F4ED-2B91-839F-A035401E70CA}"/>
              </a:ext>
            </a:extLst>
          </p:cNvPr>
          <p:cNvSpPr>
            <a:spLocks noGrp="1"/>
          </p:cNvSpPr>
          <p:nvPr>
            <p:ph type="dt" sz="half" idx="10"/>
          </p:nvPr>
        </p:nvSpPr>
        <p:spPr/>
        <p:txBody>
          <a:bodyPr/>
          <a:lstStyle/>
          <a:p>
            <a:fld id="{8471E875-031F-4E03-9996-320D03D311B8}" type="datetimeFigureOut">
              <a:rPr lang="en-IN" smtClean="0"/>
              <a:t>10-05-2024</a:t>
            </a:fld>
            <a:endParaRPr lang="en-IN"/>
          </a:p>
        </p:txBody>
      </p:sp>
      <p:sp>
        <p:nvSpPr>
          <p:cNvPr id="6" name="Footer Placeholder 5">
            <a:extLst>
              <a:ext uri="{FF2B5EF4-FFF2-40B4-BE49-F238E27FC236}">
                <a16:creationId xmlns:a16="http://schemas.microsoft.com/office/drawing/2014/main" id="{BF44E428-B04E-3F1E-4D21-9D69801CA0A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D868D9A-C6D1-341D-BCE1-BAC0F50400D9}"/>
              </a:ext>
            </a:extLst>
          </p:cNvPr>
          <p:cNvSpPr>
            <a:spLocks noGrp="1"/>
          </p:cNvSpPr>
          <p:nvPr>
            <p:ph type="sldNum" sz="quarter" idx="12"/>
          </p:nvPr>
        </p:nvSpPr>
        <p:spPr/>
        <p:txBody>
          <a:bodyPr/>
          <a:lstStyle/>
          <a:p>
            <a:fld id="{3D87D1B9-0B5F-4E90-A082-A7CE3EF4ADF9}" type="slidenum">
              <a:rPr lang="en-IN" smtClean="0"/>
              <a:t>‹#›</a:t>
            </a:fld>
            <a:endParaRPr lang="en-IN"/>
          </a:p>
        </p:txBody>
      </p:sp>
    </p:spTree>
    <p:extLst>
      <p:ext uri="{BB962C8B-B14F-4D97-AF65-F5344CB8AC3E}">
        <p14:creationId xmlns:p14="http://schemas.microsoft.com/office/powerpoint/2010/main" val="12004969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90650D0-1DEE-C75D-EEAA-21DCDEAD96E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7F2CEB0-5944-C24A-5A7F-C4F850E7FA3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99DBC92-9B46-5EEB-09C9-520ACA74FBB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71E875-031F-4E03-9996-320D03D311B8}" type="datetimeFigureOut">
              <a:rPr lang="en-IN" smtClean="0"/>
              <a:t>10-05-2024</a:t>
            </a:fld>
            <a:endParaRPr lang="en-IN"/>
          </a:p>
        </p:txBody>
      </p:sp>
      <p:sp>
        <p:nvSpPr>
          <p:cNvPr id="5" name="Footer Placeholder 4">
            <a:extLst>
              <a:ext uri="{FF2B5EF4-FFF2-40B4-BE49-F238E27FC236}">
                <a16:creationId xmlns:a16="http://schemas.microsoft.com/office/drawing/2014/main" id="{A5B12B6B-EC5A-5100-5E20-FA9C62DFBFF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056330A6-0860-349C-8E24-28E8E7A307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D87D1B9-0B5F-4E90-A082-A7CE3EF4ADF9}" type="slidenum">
              <a:rPr lang="en-IN" smtClean="0"/>
              <a:t>‹#›</a:t>
            </a:fld>
            <a:endParaRPr lang="en-IN"/>
          </a:p>
        </p:txBody>
      </p:sp>
    </p:spTree>
    <p:extLst>
      <p:ext uri="{BB962C8B-B14F-4D97-AF65-F5344CB8AC3E}">
        <p14:creationId xmlns:p14="http://schemas.microsoft.com/office/powerpoint/2010/main" val="37360371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 Id="rId5" Type="http://schemas.openxmlformats.org/officeDocument/2006/relationships/image" Target="../media/image27.png"/><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2.jpe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0B761509-3B9A-49A6-A84B-C3D868116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7"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2" name="Freeform: Shape 21">
            <a:extLst>
              <a:ext uri="{FF2B5EF4-FFF2-40B4-BE49-F238E27FC236}">
                <a16:creationId xmlns:a16="http://schemas.microsoft.com/office/drawing/2014/main" id="{91DE43FD-EB47-414A-B0AB-169B0FFFA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272922" cy="6858000"/>
          </a:xfrm>
          <a:custGeom>
            <a:avLst/>
            <a:gdLst>
              <a:gd name="connsiteX0" fmla="*/ 0 w 9272922"/>
              <a:gd name="connsiteY0" fmla="*/ 0 h 6858000"/>
              <a:gd name="connsiteX1" fmla="*/ 1733417 w 9272922"/>
              <a:gd name="connsiteY1" fmla="*/ 0 h 6858000"/>
              <a:gd name="connsiteX2" fmla="*/ 3307976 w 9272922"/>
              <a:gd name="connsiteY2" fmla="*/ 0 h 6858000"/>
              <a:gd name="connsiteX3" fmla="*/ 8126249 w 9272922"/>
              <a:gd name="connsiteY3" fmla="*/ 0 h 6858000"/>
              <a:gd name="connsiteX4" fmla="*/ 8138896 w 9272922"/>
              <a:gd name="connsiteY4" fmla="*/ 31774 h 6858000"/>
              <a:gd name="connsiteX5" fmla="*/ 9193904 w 9272922"/>
              <a:gd name="connsiteY5" fmla="*/ 2682457 h 6858000"/>
              <a:gd name="connsiteX6" fmla="*/ 9193904 w 9272922"/>
              <a:gd name="connsiteY6" fmla="*/ 3752208 h 6858000"/>
              <a:gd name="connsiteX7" fmla="*/ 8036400 w 9272922"/>
              <a:gd name="connsiteY7" fmla="*/ 6660411 h 6858000"/>
              <a:gd name="connsiteX8" fmla="*/ 7957938 w 9272922"/>
              <a:gd name="connsiteY8" fmla="*/ 6857542 h 6858000"/>
              <a:gd name="connsiteX9" fmla="*/ 3307976 w 9272922"/>
              <a:gd name="connsiteY9" fmla="*/ 6857542 h 6858000"/>
              <a:gd name="connsiteX10" fmla="*/ 3307976 w 9272922"/>
              <a:gd name="connsiteY10" fmla="*/ 6858000 h 6858000"/>
              <a:gd name="connsiteX11" fmla="*/ 0 w 9272922"/>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72922" h="6858000">
                <a:moveTo>
                  <a:pt x="0" y="0"/>
                </a:moveTo>
                <a:lnTo>
                  <a:pt x="1733417" y="0"/>
                </a:lnTo>
                <a:lnTo>
                  <a:pt x="3307976" y="0"/>
                </a:lnTo>
                <a:lnTo>
                  <a:pt x="8126249" y="0"/>
                </a:lnTo>
                <a:lnTo>
                  <a:pt x="8138896" y="31774"/>
                </a:lnTo>
                <a:cubicBezTo>
                  <a:pt x="9193904" y="2682457"/>
                  <a:pt x="9193904" y="2682457"/>
                  <a:pt x="9193904" y="2682457"/>
                </a:cubicBezTo>
                <a:cubicBezTo>
                  <a:pt x="9299262" y="2988100"/>
                  <a:pt x="9299262" y="3446565"/>
                  <a:pt x="9193904" y="3752208"/>
                </a:cubicBezTo>
                <a:cubicBezTo>
                  <a:pt x="8709916" y="4968215"/>
                  <a:pt x="8331802" y="5918220"/>
                  <a:pt x="8036400" y="6660411"/>
                </a:cubicBezTo>
                <a:lnTo>
                  <a:pt x="7957938" y="6857542"/>
                </a:lnTo>
                <a:lnTo>
                  <a:pt x="3307976" y="6857542"/>
                </a:lnTo>
                <a:lnTo>
                  <a:pt x="3307976"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4" name="Group 23">
            <a:extLst>
              <a:ext uri="{FF2B5EF4-FFF2-40B4-BE49-F238E27FC236}">
                <a16:creationId xmlns:a16="http://schemas.microsoft.com/office/drawing/2014/main" id="{58495BCC-CE77-4CC2-952E-846F41119F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160561" y="1075188"/>
            <a:ext cx="1562267" cy="1172973"/>
            <a:chOff x="9160561" y="1075188"/>
            <a:chExt cx="1562267" cy="1172973"/>
          </a:xfrm>
        </p:grpSpPr>
        <p:sp>
          <p:nvSpPr>
            <p:cNvPr id="25" name="Freeform 5">
              <a:extLst>
                <a:ext uri="{FF2B5EF4-FFF2-40B4-BE49-F238E27FC236}">
                  <a16:creationId xmlns:a16="http://schemas.microsoft.com/office/drawing/2014/main" id="{1B42538B-E30F-4967-A6C1-8EBA775F4D6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160561" y="1423846"/>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26" name="Freeform 5">
              <a:extLst>
                <a:ext uri="{FF2B5EF4-FFF2-40B4-BE49-F238E27FC236}">
                  <a16:creationId xmlns:a16="http://schemas.microsoft.com/office/drawing/2014/main" id="{9A6BD9AC-4DE7-4B20-8547-4E3B375C21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960661" y="1075188"/>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11"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246494" y="1666288"/>
            <a:ext cx="444896" cy="3694326"/>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246082" y="1493151"/>
            <a:ext cx="264815" cy="3571708"/>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Rectangle 14">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3467" y="1493151"/>
            <a:ext cx="6888665" cy="3397200"/>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pic>
        <p:nvPicPr>
          <p:cNvPr id="2" name="Picture 1">
            <a:extLst>
              <a:ext uri="{FF2B5EF4-FFF2-40B4-BE49-F238E27FC236}">
                <a16:creationId xmlns:a16="http://schemas.microsoft.com/office/drawing/2014/main" id="{09653B87-34CE-7231-DAAD-93AF21EB80E2}"/>
              </a:ext>
            </a:extLst>
          </p:cNvPr>
          <p:cNvPicPr>
            <a:picLocks noChangeAspect="1"/>
          </p:cNvPicPr>
          <p:nvPr/>
        </p:nvPicPr>
        <p:blipFill>
          <a:blip r:embed="rId2"/>
          <a:stretch>
            <a:fillRect/>
          </a:stretch>
        </p:blipFill>
        <p:spPr>
          <a:xfrm>
            <a:off x="1367163" y="1898568"/>
            <a:ext cx="1899868" cy="920051"/>
          </a:xfrm>
          <a:prstGeom prst="rect">
            <a:avLst/>
          </a:prstGeom>
        </p:spPr>
      </p:pic>
      <p:sp>
        <p:nvSpPr>
          <p:cNvPr id="3" name="TextBox 2">
            <a:extLst>
              <a:ext uri="{FF2B5EF4-FFF2-40B4-BE49-F238E27FC236}">
                <a16:creationId xmlns:a16="http://schemas.microsoft.com/office/drawing/2014/main" id="{D1106A6F-E438-1833-EBDA-65087F2F33BA}"/>
              </a:ext>
            </a:extLst>
          </p:cNvPr>
          <p:cNvSpPr txBox="1"/>
          <p:nvPr/>
        </p:nvSpPr>
        <p:spPr>
          <a:xfrm>
            <a:off x="5164446" y="2110962"/>
            <a:ext cx="1715470" cy="537391"/>
          </a:xfrm>
          <a:prstGeom prst="rect">
            <a:avLst/>
          </a:prstGeom>
          <a:noFill/>
        </p:spPr>
        <p:txBody>
          <a:bodyPr wrap="none" rtlCol="0">
            <a:spAutoFit/>
          </a:bodyPr>
          <a:lstStyle/>
          <a:p>
            <a:pPr defTabSz="332969">
              <a:spcAft>
                <a:spcPts val="321"/>
              </a:spcAft>
            </a:pPr>
            <a:r>
              <a:rPr lang="en-US" sz="2892" kern="1200">
                <a:solidFill>
                  <a:srgbClr val="B30000"/>
                </a:solidFill>
                <a:latin typeface="Arial Black" panose="020B0A04020102020204" pitchFamily="34" charset="0"/>
                <a:ea typeface="+mn-ea"/>
                <a:cs typeface="+mn-cs"/>
              </a:rPr>
              <a:t>UpGrad</a:t>
            </a:r>
            <a:endParaRPr lang="en-US" sz="7200">
              <a:solidFill>
                <a:srgbClr val="FF0000"/>
              </a:solidFill>
              <a:latin typeface="Arial Black" panose="020B0A04020102020204" pitchFamily="34" charset="0"/>
            </a:endParaRPr>
          </a:p>
        </p:txBody>
      </p:sp>
      <p:sp>
        <p:nvSpPr>
          <p:cNvPr id="4" name="TextBox 3">
            <a:extLst>
              <a:ext uri="{FF2B5EF4-FFF2-40B4-BE49-F238E27FC236}">
                <a16:creationId xmlns:a16="http://schemas.microsoft.com/office/drawing/2014/main" id="{AEC4B7D8-3F4B-AD92-1763-1C967216EB0F}"/>
              </a:ext>
            </a:extLst>
          </p:cNvPr>
          <p:cNvSpPr txBox="1"/>
          <p:nvPr/>
        </p:nvSpPr>
        <p:spPr>
          <a:xfrm>
            <a:off x="1367163" y="3024266"/>
            <a:ext cx="4576604" cy="830997"/>
          </a:xfrm>
          <a:prstGeom prst="rect">
            <a:avLst/>
          </a:prstGeom>
          <a:noFill/>
        </p:spPr>
        <p:txBody>
          <a:bodyPr wrap="square">
            <a:spAutoFit/>
          </a:bodyPr>
          <a:lstStyle/>
          <a:p>
            <a:pPr algn="ctr" defTabSz="332969">
              <a:spcAft>
                <a:spcPts val="321"/>
              </a:spcAft>
            </a:pPr>
            <a:r>
              <a:rPr lang="en-US" sz="2400" b="1" kern="1200" dirty="0">
                <a:ln w="22225">
                  <a:solidFill>
                    <a:schemeClr val="accent2"/>
                  </a:solidFill>
                  <a:prstDash val="solid"/>
                </a:ln>
                <a:solidFill>
                  <a:srgbClr val="7C4819"/>
                </a:solidFill>
                <a:latin typeface="Times New Roman" panose="02020603050405020304" pitchFamily="18" charset="0"/>
                <a:ea typeface="+mn-ea"/>
                <a:cs typeface="Times New Roman" panose="02020603050405020304" pitchFamily="18" charset="0"/>
              </a:rPr>
              <a:t>FLOWER CLASSIFICATION USING CNN</a:t>
            </a:r>
            <a:endParaRPr lang="en-IN" sz="6000" b="1" dirty="0">
              <a:ln w="22225">
                <a:solidFill>
                  <a:schemeClr val="accent2"/>
                </a:solidFill>
                <a:prstDash val="solid"/>
              </a:ln>
              <a:solidFill>
                <a:schemeClr val="accent2">
                  <a:lumMod val="40000"/>
                  <a:lumOff val="60000"/>
                </a:schemeClr>
              </a:solidFill>
              <a:latin typeface="Times New Roman" panose="02020603050405020304" pitchFamily="18" charset="0"/>
              <a:cs typeface="Times New Roman" panose="02020603050405020304" pitchFamily="18" charset="0"/>
            </a:endParaRPr>
          </a:p>
        </p:txBody>
      </p:sp>
      <p:sp>
        <p:nvSpPr>
          <p:cNvPr id="5" name="Subtitle 4">
            <a:extLst>
              <a:ext uri="{FF2B5EF4-FFF2-40B4-BE49-F238E27FC236}">
                <a16:creationId xmlns:a16="http://schemas.microsoft.com/office/drawing/2014/main" id="{E6566F2B-696F-D7A7-189B-A4BE5C885172}"/>
              </a:ext>
            </a:extLst>
          </p:cNvPr>
          <p:cNvSpPr txBox="1">
            <a:spLocks/>
          </p:cNvSpPr>
          <p:nvPr/>
        </p:nvSpPr>
        <p:spPr>
          <a:xfrm>
            <a:off x="943897" y="3830288"/>
            <a:ext cx="5936019" cy="1060063"/>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defTabSz="332969">
              <a:spcBef>
                <a:spcPts val="364"/>
              </a:spcBef>
              <a:buNone/>
            </a:pPr>
            <a:r>
              <a:rPr lang="en-US" sz="1050" b="1" kern="1200" dirty="0">
                <a:solidFill>
                  <a:schemeClr val="tx1"/>
                </a:solidFill>
                <a:latin typeface="+mn-lt"/>
                <a:ea typeface="+mn-ea"/>
                <a:cs typeface="+mn-cs"/>
              </a:rPr>
              <a:t>     NAME : Manish Kumar Das, Madhukar Reddy , Jaya </a:t>
            </a:r>
            <a:r>
              <a:rPr lang="en-US" sz="1050" b="1" kern="1200" dirty="0" err="1">
                <a:solidFill>
                  <a:schemeClr val="tx1"/>
                </a:solidFill>
                <a:latin typeface="+mn-lt"/>
                <a:ea typeface="+mn-ea"/>
                <a:cs typeface="+mn-cs"/>
              </a:rPr>
              <a:t>Kishan</a:t>
            </a:r>
            <a:r>
              <a:rPr lang="en-US" sz="1050" b="1" kern="1200" dirty="0">
                <a:solidFill>
                  <a:schemeClr val="tx1"/>
                </a:solidFill>
                <a:latin typeface="+mn-lt"/>
                <a:ea typeface="+mn-ea"/>
                <a:cs typeface="+mn-cs"/>
              </a:rPr>
              <a:t> , Anupam Aggarwal</a:t>
            </a:r>
          </a:p>
          <a:p>
            <a:pPr marL="0" indent="0" algn="just" defTabSz="332969">
              <a:spcBef>
                <a:spcPts val="364"/>
              </a:spcBef>
              <a:buNone/>
            </a:pPr>
            <a:r>
              <a:rPr lang="en-US" sz="1050" b="1" kern="1200" dirty="0">
                <a:solidFill>
                  <a:schemeClr val="tx1"/>
                </a:solidFill>
                <a:latin typeface="+mn-lt"/>
                <a:ea typeface="+mn-ea"/>
                <a:cs typeface="+mn-cs"/>
              </a:rPr>
              <a:t>                        REG NO :12017595 , 12016026 , 12017040 , 12017232</a:t>
            </a:r>
          </a:p>
          <a:p>
            <a:pPr marL="0" indent="0" algn="just" defTabSz="332969">
              <a:spcBef>
                <a:spcPts val="364"/>
              </a:spcBef>
              <a:buNone/>
            </a:pPr>
            <a:r>
              <a:rPr lang="en-US" sz="1050" b="1" kern="1200" dirty="0">
                <a:solidFill>
                  <a:schemeClr val="tx1"/>
                </a:solidFill>
                <a:latin typeface="+mn-lt"/>
                <a:ea typeface="+mn-ea"/>
                <a:cs typeface="+mn-cs"/>
              </a:rPr>
              <a:t>                                                            SECTION :K20UR</a:t>
            </a:r>
          </a:p>
          <a:p>
            <a:pPr marL="0" indent="0" algn="just" defTabSz="332969">
              <a:spcBef>
                <a:spcPts val="364"/>
              </a:spcBef>
              <a:buNone/>
            </a:pPr>
            <a:r>
              <a:rPr lang="en-US" sz="1050" b="1" kern="1200" dirty="0">
                <a:solidFill>
                  <a:schemeClr val="tx1"/>
                </a:solidFill>
                <a:latin typeface="+mn-lt"/>
                <a:ea typeface="+mn-ea"/>
                <a:cs typeface="+mn-cs"/>
              </a:rPr>
              <a:t>                     COURSE NAME : CSE 441 (INDUSTRY INTERNSHIP PROJECT)     </a:t>
            </a:r>
          </a:p>
          <a:p>
            <a:pPr marL="0" indent="0" algn="just" defTabSz="332969">
              <a:spcBef>
                <a:spcPts val="364"/>
              </a:spcBef>
              <a:buNone/>
            </a:pPr>
            <a:r>
              <a:rPr lang="en-US" sz="1050" b="1" kern="1200" dirty="0">
                <a:solidFill>
                  <a:schemeClr val="tx1"/>
                </a:solidFill>
                <a:latin typeface="+mn-lt"/>
                <a:ea typeface="+mn-ea"/>
                <a:cs typeface="+mn-cs"/>
              </a:rPr>
              <a:t>                                             MENTOR NAME : ADITHYA ADRAK</a:t>
            </a:r>
            <a:endParaRPr lang="en-US" sz="1050" b="1" dirty="0"/>
          </a:p>
        </p:txBody>
      </p:sp>
    </p:spTree>
    <p:extLst>
      <p:ext uri="{BB962C8B-B14F-4D97-AF65-F5344CB8AC3E}">
        <p14:creationId xmlns:p14="http://schemas.microsoft.com/office/powerpoint/2010/main" val="21921050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extBox 1">
            <a:extLst>
              <a:ext uri="{FF2B5EF4-FFF2-40B4-BE49-F238E27FC236}">
                <a16:creationId xmlns:a16="http://schemas.microsoft.com/office/drawing/2014/main" id="{8795A49E-70ED-D4DD-2DA7-749B0C3353D5}"/>
              </a:ext>
            </a:extLst>
          </p:cNvPr>
          <p:cNvSpPr txBox="1"/>
          <p:nvPr/>
        </p:nvSpPr>
        <p:spPr>
          <a:xfrm>
            <a:off x="6392583" y="501651"/>
            <a:ext cx="4434720" cy="1716255"/>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600" b="1">
                <a:latin typeface="+mj-lt"/>
                <a:ea typeface="+mj-ea"/>
                <a:cs typeface="+mj-cs"/>
              </a:rPr>
              <a:t>MODEL TRAINING</a:t>
            </a:r>
          </a:p>
        </p:txBody>
      </p:sp>
      <p:sp>
        <p:nvSpPr>
          <p:cNvPr id="32" name="Rectangle 31">
            <a:extLst>
              <a:ext uri="{FF2B5EF4-FFF2-40B4-BE49-F238E27FC236}">
                <a16:creationId xmlns:a16="http://schemas.microsoft.com/office/drawing/2014/main" id="{B5ABDEAA-B248-4182-B67C-A925338E77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008" y="252743"/>
            <a:ext cx="4739619" cy="304261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4" name="Picture 3" descr="A graph of training and validation accuracy">
            <a:extLst>
              <a:ext uri="{FF2B5EF4-FFF2-40B4-BE49-F238E27FC236}">
                <a16:creationId xmlns:a16="http://schemas.microsoft.com/office/drawing/2014/main" id="{E2FF539D-84C9-0363-09D9-E8A82203A474}"/>
              </a:ext>
            </a:extLst>
          </p:cNvPr>
          <p:cNvPicPr>
            <a:picLocks noChangeAspect="1"/>
          </p:cNvPicPr>
          <p:nvPr/>
        </p:nvPicPr>
        <p:blipFill rotWithShape="1">
          <a:blip r:embed="rId2"/>
          <a:srcRect t="12672" b="14580"/>
          <a:stretch/>
        </p:blipFill>
        <p:spPr>
          <a:xfrm>
            <a:off x="1351921" y="539762"/>
            <a:ext cx="4281792" cy="2468573"/>
          </a:xfrm>
          <a:prstGeom prst="rect">
            <a:avLst/>
          </a:prstGeom>
        </p:spPr>
      </p:pic>
      <p:sp>
        <p:nvSpPr>
          <p:cNvPr id="34" name="Rectangle 33">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449" y="3548095"/>
            <a:ext cx="4739619" cy="304261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extLst>
              <a:ext uri="{FF2B5EF4-FFF2-40B4-BE49-F238E27FC236}">
                <a16:creationId xmlns:a16="http://schemas.microsoft.com/office/drawing/2014/main" id="{62F5FDDE-C1E7-5876-4E26-265CA66B4B59}"/>
              </a:ext>
            </a:extLst>
          </p:cNvPr>
          <p:cNvSpPr txBox="1"/>
          <p:nvPr/>
        </p:nvSpPr>
        <p:spPr>
          <a:xfrm>
            <a:off x="6392583" y="2645922"/>
            <a:ext cx="4434721" cy="3710427"/>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1700"/>
              <a:t>The model was trained using the [adam optimization algorithm] optimization algorithm and the [loss function] loss function. To evaluate the model's performance during training, the [evaluation metrics such as Loss and Accuracy] metrics were monitored. Regularization techniques, such as dropout and early stopping, were implemented to prevent overfitting and improve generalization. The model was trained for [20] epochs, with early stopping patience set to [20] epochs to stop training when the validation loss stopped improving.</a:t>
            </a:r>
          </a:p>
        </p:txBody>
      </p:sp>
      <p:pic>
        <p:nvPicPr>
          <p:cNvPr id="6" name="Picture 5" descr="A graph of a graph of a training and training&#10;&#10;Description automatically generated with medium confidence">
            <a:extLst>
              <a:ext uri="{FF2B5EF4-FFF2-40B4-BE49-F238E27FC236}">
                <a16:creationId xmlns:a16="http://schemas.microsoft.com/office/drawing/2014/main" id="{50DCE214-C755-5DD3-063A-F3DE5FFDEF6B}"/>
              </a:ext>
            </a:extLst>
          </p:cNvPr>
          <p:cNvPicPr>
            <a:picLocks noChangeAspect="1"/>
          </p:cNvPicPr>
          <p:nvPr/>
        </p:nvPicPr>
        <p:blipFill rotWithShape="1">
          <a:blip r:embed="rId3"/>
          <a:srcRect l="8504" r="-2" b="-2"/>
          <a:stretch/>
        </p:blipFill>
        <p:spPr>
          <a:xfrm>
            <a:off x="654358" y="3835114"/>
            <a:ext cx="4281800" cy="2468573"/>
          </a:xfrm>
          <a:prstGeom prst="rect">
            <a:avLst/>
          </a:prstGeom>
        </p:spPr>
      </p:pic>
      <p:cxnSp>
        <p:nvCxnSpPr>
          <p:cNvPr id="36" name="Straight Connector 35">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82550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AA6DA20-1836-46E4-0FDD-ADDA12B0CFC5}"/>
              </a:ext>
            </a:extLst>
          </p:cNvPr>
          <p:cNvSpPr txBox="1"/>
          <p:nvPr/>
        </p:nvSpPr>
        <p:spPr>
          <a:xfrm>
            <a:off x="6392583" y="501651"/>
            <a:ext cx="4434720" cy="1716255"/>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900" b="1" kern="1200">
                <a:solidFill>
                  <a:schemeClr val="tx1"/>
                </a:solidFill>
                <a:latin typeface="+mj-lt"/>
                <a:ea typeface="+mj-ea"/>
                <a:cs typeface="+mj-cs"/>
              </a:rPr>
              <a:t>TRAINING AND VALIDATION PLOTS</a:t>
            </a:r>
          </a:p>
        </p:txBody>
      </p:sp>
      <p:sp>
        <p:nvSpPr>
          <p:cNvPr id="15" name="Rectangle 14">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8F138C4-2B2E-FDDA-63B3-48CFBBED124D}"/>
              </a:ext>
            </a:extLst>
          </p:cNvPr>
          <p:cNvPicPr>
            <a:picLocks noChangeAspect="1"/>
          </p:cNvPicPr>
          <p:nvPr/>
        </p:nvPicPr>
        <p:blipFill rotWithShape="1">
          <a:blip r:embed="rId2"/>
          <a:srcRect t="1441" b="7767"/>
          <a:stretch/>
        </p:blipFill>
        <p:spPr>
          <a:xfrm>
            <a:off x="279143" y="299508"/>
            <a:ext cx="5221625" cy="3010397"/>
          </a:xfrm>
          <a:prstGeom prst="rect">
            <a:avLst/>
          </a:prstGeom>
        </p:spPr>
      </p:pic>
      <p:pic>
        <p:nvPicPr>
          <p:cNvPr id="8" name="Picture 7">
            <a:extLst>
              <a:ext uri="{FF2B5EF4-FFF2-40B4-BE49-F238E27FC236}">
                <a16:creationId xmlns:a16="http://schemas.microsoft.com/office/drawing/2014/main" id="{8C9AC740-E1F1-4584-D35F-2331584CB705}"/>
              </a:ext>
            </a:extLst>
          </p:cNvPr>
          <p:cNvPicPr>
            <a:picLocks noChangeAspect="1"/>
          </p:cNvPicPr>
          <p:nvPr/>
        </p:nvPicPr>
        <p:blipFill rotWithShape="1">
          <a:blip r:embed="rId3"/>
          <a:srcRect l="8504" r="-2" b="-2"/>
          <a:stretch/>
        </p:blipFill>
        <p:spPr>
          <a:xfrm>
            <a:off x="279143" y="3548095"/>
            <a:ext cx="5221625" cy="3010397"/>
          </a:xfrm>
          <a:prstGeom prst="rect">
            <a:avLst/>
          </a:prstGeom>
        </p:spPr>
      </p:pic>
      <p:sp>
        <p:nvSpPr>
          <p:cNvPr id="4" name="TextBox 3">
            <a:extLst>
              <a:ext uri="{FF2B5EF4-FFF2-40B4-BE49-F238E27FC236}">
                <a16:creationId xmlns:a16="http://schemas.microsoft.com/office/drawing/2014/main" id="{D2528115-E4B5-2446-499D-C6502B3CFF3F}"/>
              </a:ext>
            </a:extLst>
          </p:cNvPr>
          <p:cNvSpPr txBox="1"/>
          <p:nvPr/>
        </p:nvSpPr>
        <p:spPr>
          <a:xfrm>
            <a:off x="6392583" y="2645922"/>
            <a:ext cx="4434721" cy="3710427"/>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2000">
                <a:solidFill>
                  <a:schemeClr val="tx1">
                    <a:alpha val="80000"/>
                  </a:schemeClr>
                </a:solidFill>
              </a:rPr>
              <a:t>The training and validation accuracy plots show 99% accuracy while Training and Validation Phase the dataset while a 90 % accuracy during Testing Phase. Similarly, the Loss Graphs plots reveal the system show a lower loss graph value signifying the system is working well and is well optimised . These plots provide insights into the model's learning behavior and help identify potential issues, such as overfitting or underfitting.</a:t>
            </a:r>
          </a:p>
        </p:txBody>
      </p:sp>
      <p:cxnSp>
        <p:nvCxnSpPr>
          <p:cNvPr id="17" name="Straight Connector 16">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3893"/>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57822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5CB593EA-2F98-479F-B4C4-F366571FA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2" name="Picture 11">
            <a:extLst>
              <a:ext uri="{FF2B5EF4-FFF2-40B4-BE49-F238E27FC236}">
                <a16:creationId xmlns:a16="http://schemas.microsoft.com/office/drawing/2014/main" id="{319F586B-56DB-5C2B-1B1B-B30E48D652B3}"/>
              </a:ext>
            </a:extLst>
          </p:cNvPr>
          <p:cNvPicPr>
            <a:picLocks noChangeAspect="1"/>
          </p:cNvPicPr>
          <p:nvPr/>
        </p:nvPicPr>
        <p:blipFill rotWithShape="1">
          <a:blip r:embed="rId2"/>
          <a:srcRect l="3326" r="3609" b="1"/>
          <a:stretch/>
        </p:blipFill>
        <p:spPr>
          <a:xfrm>
            <a:off x="20" y="10"/>
            <a:ext cx="2970445" cy="3383269"/>
          </a:xfrm>
          <a:prstGeom prst="rect">
            <a:avLst/>
          </a:prstGeom>
        </p:spPr>
      </p:pic>
      <p:pic>
        <p:nvPicPr>
          <p:cNvPr id="8" name="Picture 7">
            <a:extLst>
              <a:ext uri="{FF2B5EF4-FFF2-40B4-BE49-F238E27FC236}">
                <a16:creationId xmlns:a16="http://schemas.microsoft.com/office/drawing/2014/main" id="{4AC51B58-571B-014C-0B42-C90A22215A51}"/>
              </a:ext>
            </a:extLst>
          </p:cNvPr>
          <p:cNvPicPr>
            <a:picLocks noChangeAspect="1"/>
          </p:cNvPicPr>
          <p:nvPr/>
        </p:nvPicPr>
        <p:blipFill rotWithShape="1">
          <a:blip r:embed="rId3"/>
          <a:srcRect r="5108" b="2"/>
          <a:stretch/>
        </p:blipFill>
        <p:spPr>
          <a:xfrm>
            <a:off x="3072956" y="10"/>
            <a:ext cx="2970465" cy="3383268"/>
          </a:xfrm>
          <a:prstGeom prst="rect">
            <a:avLst/>
          </a:prstGeom>
        </p:spPr>
      </p:pic>
      <p:pic>
        <p:nvPicPr>
          <p:cNvPr id="10" name="Picture 9">
            <a:extLst>
              <a:ext uri="{FF2B5EF4-FFF2-40B4-BE49-F238E27FC236}">
                <a16:creationId xmlns:a16="http://schemas.microsoft.com/office/drawing/2014/main" id="{C6E458B5-9434-F602-C454-FA1522320D44}"/>
              </a:ext>
            </a:extLst>
          </p:cNvPr>
          <p:cNvPicPr>
            <a:picLocks noChangeAspect="1"/>
          </p:cNvPicPr>
          <p:nvPr/>
        </p:nvPicPr>
        <p:blipFill rotWithShape="1">
          <a:blip r:embed="rId4"/>
          <a:srcRect l="5017" r="6310" b="1"/>
          <a:stretch/>
        </p:blipFill>
        <p:spPr>
          <a:xfrm>
            <a:off x="6145909" y="10"/>
            <a:ext cx="2971800" cy="3383268"/>
          </a:xfrm>
          <a:prstGeom prst="rect">
            <a:avLst/>
          </a:prstGeom>
        </p:spPr>
      </p:pic>
      <p:pic>
        <p:nvPicPr>
          <p:cNvPr id="6" name="Picture 5">
            <a:extLst>
              <a:ext uri="{FF2B5EF4-FFF2-40B4-BE49-F238E27FC236}">
                <a16:creationId xmlns:a16="http://schemas.microsoft.com/office/drawing/2014/main" id="{1091CF0E-84A1-7FB8-429D-812F1E17FA9C}"/>
              </a:ext>
            </a:extLst>
          </p:cNvPr>
          <p:cNvPicPr>
            <a:picLocks noChangeAspect="1"/>
          </p:cNvPicPr>
          <p:nvPr/>
        </p:nvPicPr>
        <p:blipFill rotWithShape="1">
          <a:blip r:embed="rId5"/>
          <a:srcRect l="3988" r="6920" b="1"/>
          <a:stretch/>
        </p:blipFill>
        <p:spPr>
          <a:xfrm>
            <a:off x="9220200" y="10"/>
            <a:ext cx="2971800" cy="3383268"/>
          </a:xfrm>
          <a:prstGeom prst="rect">
            <a:avLst/>
          </a:prstGeom>
        </p:spPr>
      </p:pic>
      <p:pic>
        <p:nvPicPr>
          <p:cNvPr id="4" name="Picture 3">
            <a:extLst>
              <a:ext uri="{FF2B5EF4-FFF2-40B4-BE49-F238E27FC236}">
                <a16:creationId xmlns:a16="http://schemas.microsoft.com/office/drawing/2014/main" id="{FB30571B-CEA3-8088-8DB3-650BB3EB5845}"/>
              </a:ext>
            </a:extLst>
          </p:cNvPr>
          <p:cNvPicPr>
            <a:picLocks noChangeAspect="1"/>
          </p:cNvPicPr>
          <p:nvPr/>
        </p:nvPicPr>
        <p:blipFill rotWithShape="1">
          <a:blip r:embed="rId6"/>
          <a:srcRect t="32464" r="-2" b="14500"/>
          <a:stretch/>
        </p:blipFill>
        <p:spPr>
          <a:xfrm>
            <a:off x="-1018" y="3474720"/>
            <a:ext cx="6044438" cy="3383280"/>
          </a:xfrm>
          <a:prstGeom prst="rect">
            <a:avLst/>
          </a:prstGeom>
        </p:spPr>
      </p:pic>
      <p:sp>
        <p:nvSpPr>
          <p:cNvPr id="19" name="Rectangle 18">
            <a:extLst>
              <a:ext uri="{FF2B5EF4-FFF2-40B4-BE49-F238E27FC236}">
                <a16:creationId xmlns:a16="http://schemas.microsoft.com/office/drawing/2014/main" id="{39BEB6D0-9E4E-4221-93D1-74ABECEE9E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5910" y="3474720"/>
            <a:ext cx="6046090" cy="3383281"/>
          </a:xfrm>
          <a:prstGeom prst="rect">
            <a:avLst/>
          </a:prstGeom>
          <a:solidFill>
            <a:srgbClr val="5469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F77B9553-42BA-DDDE-DEB8-6FA3DB86DDDF}"/>
              </a:ext>
            </a:extLst>
          </p:cNvPr>
          <p:cNvSpPr txBox="1"/>
          <p:nvPr/>
        </p:nvSpPr>
        <p:spPr>
          <a:xfrm>
            <a:off x="6491653" y="3799272"/>
            <a:ext cx="5193748" cy="637124"/>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200" b="1" kern="1200">
                <a:solidFill>
                  <a:srgbClr val="FFFFFF"/>
                </a:solidFill>
                <a:latin typeface="+mj-lt"/>
                <a:ea typeface="+mj-ea"/>
                <a:cs typeface="+mj-cs"/>
              </a:rPr>
              <a:t>Results and Analysis</a:t>
            </a:r>
          </a:p>
        </p:txBody>
      </p:sp>
      <p:sp>
        <p:nvSpPr>
          <p:cNvPr id="3" name="TextBox 2">
            <a:extLst>
              <a:ext uri="{FF2B5EF4-FFF2-40B4-BE49-F238E27FC236}">
                <a16:creationId xmlns:a16="http://schemas.microsoft.com/office/drawing/2014/main" id="{2DE7EE6A-BC39-063C-7603-BA964F1C9F3D}"/>
              </a:ext>
            </a:extLst>
          </p:cNvPr>
          <p:cNvSpPr txBox="1"/>
          <p:nvPr/>
        </p:nvSpPr>
        <p:spPr>
          <a:xfrm>
            <a:off x="6479648" y="4510585"/>
            <a:ext cx="5366610" cy="1758732"/>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100">
                <a:solidFill>
                  <a:srgbClr val="FFFFFF"/>
                </a:solidFill>
              </a:rPr>
              <a:t>The developed flower classification model achieved promising results, showcasing its ability to accurately classify [20] different flower species. The model performed exceptionally well in classifying 20 flower classes with high accuracy when the flowers are in good viewing angles and with if surrounded with flowers of same species, likely due to their distinct visual features. However, challenges arose in distinguishing between some flower classes with similar leaf patterns and colours or even shape resulting in lower accuracy, which may be attributed to their similar appearances or the presence of confounding factors like occlusions or variations in lighting.</a:t>
            </a:r>
          </a:p>
        </p:txBody>
      </p:sp>
    </p:spTree>
    <p:extLst>
      <p:ext uri="{BB962C8B-B14F-4D97-AF65-F5344CB8AC3E}">
        <p14:creationId xmlns:p14="http://schemas.microsoft.com/office/powerpoint/2010/main" val="1574943196"/>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CD54A854-E577-4B53-48DC-0E0E2466F2D4}"/>
              </a:ext>
            </a:extLst>
          </p:cNvPr>
          <p:cNvSpPr txBox="1"/>
          <p:nvPr/>
        </p:nvSpPr>
        <p:spPr>
          <a:xfrm>
            <a:off x="6392582" y="501651"/>
            <a:ext cx="4434721" cy="1716255"/>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600" b="1" kern="1200">
                <a:solidFill>
                  <a:schemeClr val="tx1"/>
                </a:solidFill>
                <a:latin typeface="+mj-lt"/>
                <a:ea typeface="+mj-ea"/>
                <a:cs typeface="+mj-cs"/>
              </a:rPr>
              <a:t>MODEL EVALUATION</a:t>
            </a:r>
          </a:p>
        </p:txBody>
      </p:sp>
      <p:sp>
        <p:nvSpPr>
          <p:cNvPr id="30" name="Rectangle 29">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A8209FFC-9334-7907-8030-7EC9583DB054}"/>
              </a:ext>
            </a:extLst>
          </p:cNvPr>
          <p:cNvPicPr>
            <a:picLocks noChangeAspect="1"/>
          </p:cNvPicPr>
          <p:nvPr/>
        </p:nvPicPr>
        <p:blipFill rotWithShape="1">
          <a:blip r:embed="rId2"/>
          <a:srcRect r="4203"/>
          <a:stretch/>
        </p:blipFill>
        <p:spPr>
          <a:xfrm>
            <a:off x="279143" y="299508"/>
            <a:ext cx="2456683" cy="2772397"/>
          </a:xfrm>
          <a:prstGeom prst="rect">
            <a:avLst/>
          </a:prstGeom>
        </p:spPr>
      </p:pic>
      <p:pic>
        <p:nvPicPr>
          <p:cNvPr id="23" name="Picture 22">
            <a:extLst>
              <a:ext uri="{FF2B5EF4-FFF2-40B4-BE49-F238E27FC236}">
                <a16:creationId xmlns:a16="http://schemas.microsoft.com/office/drawing/2014/main" id="{0072F6EE-BBCB-051F-F767-7BB3DCBDF99D}"/>
              </a:ext>
            </a:extLst>
          </p:cNvPr>
          <p:cNvPicPr>
            <a:picLocks noChangeAspect="1"/>
          </p:cNvPicPr>
          <p:nvPr/>
        </p:nvPicPr>
        <p:blipFill rotWithShape="1">
          <a:blip r:embed="rId3"/>
          <a:srcRect r="2356"/>
          <a:stretch/>
        </p:blipFill>
        <p:spPr>
          <a:xfrm>
            <a:off x="3044085" y="299509"/>
            <a:ext cx="2456683" cy="2772397"/>
          </a:xfrm>
          <a:prstGeom prst="rect">
            <a:avLst/>
          </a:prstGeom>
        </p:spPr>
      </p:pic>
      <p:pic>
        <p:nvPicPr>
          <p:cNvPr id="17" name="Picture 16">
            <a:extLst>
              <a:ext uri="{FF2B5EF4-FFF2-40B4-BE49-F238E27FC236}">
                <a16:creationId xmlns:a16="http://schemas.microsoft.com/office/drawing/2014/main" id="{40902B68-274F-26BD-1194-CD4A036BA9DF}"/>
              </a:ext>
            </a:extLst>
          </p:cNvPr>
          <p:cNvPicPr>
            <a:picLocks noChangeAspect="1"/>
          </p:cNvPicPr>
          <p:nvPr/>
        </p:nvPicPr>
        <p:blipFill rotWithShape="1">
          <a:blip r:embed="rId4"/>
          <a:srcRect r="-5" b="751"/>
          <a:stretch/>
        </p:blipFill>
        <p:spPr>
          <a:xfrm>
            <a:off x="279143" y="3371411"/>
            <a:ext cx="2456683" cy="3187078"/>
          </a:xfrm>
          <a:prstGeom prst="rect">
            <a:avLst/>
          </a:prstGeom>
        </p:spPr>
      </p:pic>
      <p:pic>
        <p:nvPicPr>
          <p:cNvPr id="21" name="Picture 20">
            <a:extLst>
              <a:ext uri="{FF2B5EF4-FFF2-40B4-BE49-F238E27FC236}">
                <a16:creationId xmlns:a16="http://schemas.microsoft.com/office/drawing/2014/main" id="{D44B0D51-5CD7-A269-2D84-48FD3766AB63}"/>
              </a:ext>
            </a:extLst>
          </p:cNvPr>
          <p:cNvPicPr>
            <a:picLocks noChangeAspect="1"/>
          </p:cNvPicPr>
          <p:nvPr/>
        </p:nvPicPr>
        <p:blipFill rotWithShape="1">
          <a:blip r:embed="rId5"/>
          <a:srcRect r="-4" b="3022"/>
          <a:stretch/>
        </p:blipFill>
        <p:spPr>
          <a:xfrm>
            <a:off x="3044085" y="3371416"/>
            <a:ext cx="2456683" cy="3187077"/>
          </a:xfrm>
          <a:prstGeom prst="rect">
            <a:avLst/>
          </a:prstGeom>
        </p:spPr>
      </p:pic>
      <p:sp>
        <p:nvSpPr>
          <p:cNvPr id="3" name="TextBox 2">
            <a:extLst>
              <a:ext uri="{FF2B5EF4-FFF2-40B4-BE49-F238E27FC236}">
                <a16:creationId xmlns:a16="http://schemas.microsoft.com/office/drawing/2014/main" id="{09E902FD-7217-45EC-FE74-76FF932A16F4}"/>
              </a:ext>
            </a:extLst>
          </p:cNvPr>
          <p:cNvSpPr txBox="1"/>
          <p:nvPr/>
        </p:nvSpPr>
        <p:spPr>
          <a:xfrm>
            <a:off x="6392583" y="2645922"/>
            <a:ext cx="4434721" cy="3710427"/>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1600">
                <a:solidFill>
                  <a:schemeClr val="tx1">
                    <a:alpha val="80000"/>
                  </a:schemeClr>
                </a:solidFill>
              </a:rPr>
              <a:t>After training, the model was evaluated on the held-out test dataset. The model achieved an overall test accuracy of 90 percent and a test loss of approx 10 percent. These results demonstrate the model's capability to accurately classify flower species from unseen images. However, there is still room for improvement, as certain classes exhibited lower accuracy rates, potentially due to system confusing the flowers due to same leaf patterns , colour , shape of petals or due to wrong viewing angles or brightness issues in the images. The Model might also confuse the flowers due to images containing flowers with same colour or patterns and even flower species which contains flowers with different colours like Roses .</a:t>
            </a:r>
          </a:p>
        </p:txBody>
      </p:sp>
      <p:cxnSp>
        <p:nvCxnSpPr>
          <p:cNvPr id="32" name="Straight Connector 31">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13145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D7B6173-1D58-48E2-83CF-37350F315F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2EBFA83-D4DB-4CA0-B229-9E44634D7F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a:extLst>
              <a:ext uri="{FF2B5EF4-FFF2-40B4-BE49-F238E27FC236}">
                <a16:creationId xmlns:a16="http://schemas.microsoft.com/office/drawing/2014/main" id="{B0DAC8FB-A162-44E3-A606-C855A03A5B0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952" cy="6862380"/>
          </a:xfrm>
          <a:prstGeom prst="rect">
            <a:avLst/>
          </a:prstGeom>
        </p:spPr>
      </p:pic>
      <p:sp>
        <p:nvSpPr>
          <p:cNvPr id="23" name="Rectangle 22">
            <a:extLst>
              <a:ext uri="{FF2B5EF4-FFF2-40B4-BE49-F238E27FC236}">
                <a16:creationId xmlns:a16="http://schemas.microsoft.com/office/drawing/2014/main" id="{21BDEC81-16A7-4451-B893-C15000083B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26A515A1-4D80-430E-BE0A-71A290516A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542" y="729175"/>
            <a:ext cx="11099352" cy="5399650"/>
          </a:xfrm>
          <a:prstGeom prst="rect">
            <a:avLst/>
          </a:prstGeom>
          <a:solidFill>
            <a:schemeClr val="bg1"/>
          </a:solid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2" name="TextBox 1">
            <a:extLst>
              <a:ext uri="{FF2B5EF4-FFF2-40B4-BE49-F238E27FC236}">
                <a16:creationId xmlns:a16="http://schemas.microsoft.com/office/drawing/2014/main" id="{DCE62B10-5977-1E3C-9429-9F9AA5B3A5B1}"/>
              </a:ext>
            </a:extLst>
          </p:cNvPr>
          <p:cNvSpPr txBox="1"/>
          <p:nvPr/>
        </p:nvSpPr>
        <p:spPr>
          <a:xfrm>
            <a:off x="6597016" y="905011"/>
            <a:ext cx="4589328" cy="1889135"/>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b="1" kern="1200">
                <a:solidFill>
                  <a:schemeClr val="tx1"/>
                </a:solidFill>
                <a:latin typeface="+mj-lt"/>
                <a:ea typeface="+mj-ea"/>
                <a:cs typeface="+mj-cs"/>
              </a:rPr>
              <a:t>DEPLOYMENT</a:t>
            </a:r>
          </a:p>
        </p:txBody>
      </p:sp>
      <p:pic>
        <p:nvPicPr>
          <p:cNvPr id="4" name="image12.jpeg">
            <a:extLst>
              <a:ext uri="{FF2B5EF4-FFF2-40B4-BE49-F238E27FC236}">
                <a16:creationId xmlns:a16="http://schemas.microsoft.com/office/drawing/2014/main" id="{F9148290-1264-1D93-3B53-F0233801DB19}"/>
              </a:ext>
            </a:extLst>
          </p:cNvPr>
          <p:cNvPicPr>
            <a:picLocks noChangeAspect="1"/>
          </p:cNvPicPr>
          <p:nvPr/>
        </p:nvPicPr>
        <p:blipFill>
          <a:blip r:embed="rId3" cstate="print"/>
          <a:stretch>
            <a:fillRect/>
          </a:stretch>
        </p:blipFill>
        <p:spPr>
          <a:xfrm>
            <a:off x="1199535" y="895610"/>
            <a:ext cx="5142271" cy="5058020"/>
          </a:xfrm>
          <a:prstGeom prst="rect">
            <a:avLst/>
          </a:prstGeom>
        </p:spPr>
      </p:pic>
      <p:sp>
        <p:nvSpPr>
          <p:cNvPr id="3" name="TextBox 2">
            <a:extLst>
              <a:ext uri="{FF2B5EF4-FFF2-40B4-BE49-F238E27FC236}">
                <a16:creationId xmlns:a16="http://schemas.microsoft.com/office/drawing/2014/main" id="{9A302F9D-DB37-9B41-F57E-81E0881320D6}"/>
              </a:ext>
            </a:extLst>
          </p:cNvPr>
          <p:cNvSpPr txBox="1"/>
          <p:nvPr/>
        </p:nvSpPr>
        <p:spPr>
          <a:xfrm>
            <a:off x="6597016" y="2965592"/>
            <a:ext cx="4589328" cy="2987397"/>
          </a:xfrm>
          <a:prstGeom prst="rect">
            <a:avLst/>
          </a:prstGeom>
        </p:spPr>
        <p:txBody>
          <a:bodyPr vert="horz" lIns="91440" tIns="45720" rIns="91440" bIns="45720" rtlCol="0">
            <a:normAutofit/>
          </a:bodyPr>
          <a:lstStyle/>
          <a:p>
            <a:pPr marL="342900" indent="-228600">
              <a:lnSpc>
                <a:spcPct val="90000"/>
              </a:lnSpc>
              <a:spcAft>
                <a:spcPts val="600"/>
              </a:spcAft>
              <a:buFont typeface="Arial" panose="020B0604020202020204" pitchFamily="34" charset="0"/>
              <a:buChar char="•"/>
            </a:pPr>
            <a:r>
              <a:rPr lang="en-US" sz="1500" b="0" i="0">
                <a:effectLst/>
              </a:rPr>
              <a:t>To allow user engagement and demonstrate the Live AI capabilities, a web app was created using the Fast API framework. </a:t>
            </a:r>
            <a:r>
              <a:rPr lang="en-US" sz="1500" b="0" i="0">
                <a:effectLst/>
                <a:highlight>
                  <a:srgbClr val="FFFFFF"/>
                </a:highlight>
              </a:rPr>
              <a:t>The glue gave a user-friendly interface for adding flower images and learned the known species captured from the knowledge base.</a:t>
            </a:r>
            <a:br>
              <a:rPr lang="en-US" sz="1500" b="0" i="0">
                <a:effectLst/>
                <a:highlight>
                  <a:srgbClr val="FFFFFF"/>
                </a:highlight>
              </a:rPr>
            </a:br>
            <a:endParaRPr lang="en-US" sz="1500" b="0" i="0">
              <a:effectLst/>
              <a:highlight>
                <a:srgbClr val="FFFFFF"/>
              </a:highlight>
            </a:endParaRPr>
          </a:p>
          <a:p>
            <a:pPr marL="342900" indent="-228600">
              <a:lnSpc>
                <a:spcPct val="90000"/>
              </a:lnSpc>
              <a:spcAft>
                <a:spcPts val="600"/>
              </a:spcAft>
              <a:buFont typeface="Arial" panose="020B0604020202020204" pitchFamily="34" charset="0"/>
              <a:buChar char="•"/>
            </a:pPr>
            <a:r>
              <a:rPr lang="en-US" sz="1500" b="0" i="0">
                <a:effectLst/>
                <a:highlight>
                  <a:srgbClr val="FFFFFF"/>
                </a:highlight>
              </a:rPr>
              <a:t>Application was deployed using Flask secured with tunnelling service to gain a remote entry point for testing and performance assessment.</a:t>
            </a:r>
            <a:endParaRPr lang="en-US" sz="1500"/>
          </a:p>
          <a:p>
            <a:pPr indent="-228600">
              <a:lnSpc>
                <a:spcPct val="90000"/>
              </a:lnSpc>
              <a:spcAft>
                <a:spcPts val="600"/>
              </a:spcAft>
              <a:buFont typeface="Arial" panose="020B0604020202020204" pitchFamily="34" charset="0"/>
              <a:buChar char="•"/>
            </a:pPr>
            <a:endParaRPr lang="en-US" sz="1500"/>
          </a:p>
        </p:txBody>
      </p:sp>
    </p:spTree>
    <p:extLst>
      <p:ext uri="{BB962C8B-B14F-4D97-AF65-F5344CB8AC3E}">
        <p14:creationId xmlns:p14="http://schemas.microsoft.com/office/powerpoint/2010/main" val="34472210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8F90786E-B72D-4C32-BDCE-A170B0078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5E46F2E7-848F-4A6C-A098-4764FDEA77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A group of colorful flowers&#10;&#10;Description automatically generated">
            <a:extLst>
              <a:ext uri="{FF2B5EF4-FFF2-40B4-BE49-F238E27FC236}">
                <a16:creationId xmlns:a16="http://schemas.microsoft.com/office/drawing/2014/main" id="{AF55A845-ECD2-68A7-41CD-40494F234285}"/>
              </a:ext>
            </a:extLst>
          </p:cNvPr>
          <p:cNvPicPr>
            <a:picLocks noChangeAspect="1"/>
          </p:cNvPicPr>
          <p:nvPr/>
        </p:nvPicPr>
        <p:blipFill rotWithShape="1">
          <a:blip r:embed="rId2">
            <a:alphaModFix amt="60000"/>
          </a:blip>
          <a:srcRect/>
          <a:stretch/>
        </p:blipFill>
        <p:spPr>
          <a:xfrm>
            <a:off x="-1" y="10"/>
            <a:ext cx="12192001" cy="6857990"/>
          </a:xfrm>
          <a:prstGeom prst="rect">
            <a:avLst/>
          </a:prstGeom>
        </p:spPr>
      </p:pic>
      <p:sp>
        <p:nvSpPr>
          <p:cNvPr id="2" name="TextBox 1">
            <a:extLst>
              <a:ext uri="{FF2B5EF4-FFF2-40B4-BE49-F238E27FC236}">
                <a16:creationId xmlns:a16="http://schemas.microsoft.com/office/drawing/2014/main" id="{986B440A-6350-68DF-06A3-C809EA9213B8}"/>
              </a:ext>
            </a:extLst>
          </p:cNvPr>
          <p:cNvSpPr txBox="1"/>
          <p:nvPr/>
        </p:nvSpPr>
        <p:spPr>
          <a:xfrm>
            <a:off x="838199" y="1671570"/>
            <a:ext cx="5155261" cy="4072044"/>
          </a:xfrm>
          <a:prstGeom prst="rect">
            <a:avLst/>
          </a:prstGeom>
        </p:spPr>
        <p:txBody>
          <a:bodyPr vert="horz" lIns="91440" tIns="45720" rIns="91440" bIns="45720" rtlCol="0" anchor="t">
            <a:normAutofit/>
          </a:bodyPr>
          <a:lstStyle/>
          <a:p>
            <a:pPr>
              <a:lnSpc>
                <a:spcPct val="90000"/>
              </a:lnSpc>
              <a:spcBef>
                <a:spcPct val="0"/>
              </a:spcBef>
              <a:spcAft>
                <a:spcPts val="600"/>
              </a:spcAft>
            </a:pPr>
            <a:r>
              <a:rPr lang="en-US" sz="4400" b="1">
                <a:solidFill>
                  <a:srgbClr val="FFFFFF"/>
                </a:solidFill>
                <a:latin typeface="+mj-lt"/>
                <a:ea typeface="+mj-ea"/>
                <a:cs typeface="+mj-cs"/>
              </a:rPr>
              <a:t>CHALLENGES AND LIMITATIONS</a:t>
            </a:r>
          </a:p>
        </p:txBody>
      </p:sp>
      <p:sp>
        <p:nvSpPr>
          <p:cNvPr id="3" name="TextBox 2">
            <a:extLst>
              <a:ext uri="{FF2B5EF4-FFF2-40B4-BE49-F238E27FC236}">
                <a16:creationId xmlns:a16="http://schemas.microsoft.com/office/drawing/2014/main" id="{3ABB1888-FF8E-FAF1-9BEE-50B9010FD13B}"/>
              </a:ext>
            </a:extLst>
          </p:cNvPr>
          <p:cNvSpPr txBox="1"/>
          <p:nvPr/>
        </p:nvSpPr>
        <p:spPr>
          <a:xfrm>
            <a:off x="6185986" y="766916"/>
            <a:ext cx="5170861" cy="4976693"/>
          </a:xfrm>
          <a:prstGeom prst="rect">
            <a:avLst/>
          </a:prstGeom>
        </p:spPr>
        <p:txBody>
          <a:bodyPr vert="horz" lIns="91440" tIns="45720" rIns="91440" bIns="45720" rtlCol="0">
            <a:normAutofit/>
          </a:bodyPr>
          <a:lstStyle/>
          <a:p>
            <a:pPr marL="342900" indent="-228600">
              <a:lnSpc>
                <a:spcPct val="90000"/>
              </a:lnSpc>
              <a:spcAft>
                <a:spcPts val="600"/>
              </a:spcAft>
              <a:buFont typeface="Arial" panose="020B0604020202020204" pitchFamily="34" charset="0"/>
              <a:buChar char="•"/>
            </a:pPr>
            <a:r>
              <a:rPr lang="en-US" sz="1600" b="1" dirty="0">
                <a:solidFill>
                  <a:schemeClr val="bg1"/>
                </a:solidFill>
              </a:rPr>
              <a:t>Quantity: The training of deep learning models like CNNs with ResNets requires a ton of labelled flower image data. Too little data leads to overfitting, which is when the model will do exceptionally well on the training data and probably fail to generalize to yet-to-be-seen flowers. </a:t>
            </a:r>
          </a:p>
          <a:p>
            <a:pPr marL="342900" indent="-228600">
              <a:lnSpc>
                <a:spcPct val="90000"/>
              </a:lnSpc>
              <a:spcAft>
                <a:spcPts val="600"/>
              </a:spcAft>
              <a:buFont typeface="Arial" panose="020B0604020202020204" pitchFamily="34" charset="0"/>
              <a:buChar char="•"/>
            </a:pPr>
            <a:r>
              <a:rPr lang="en-US" sz="1600" b="1" dirty="0">
                <a:solidFill>
                  <a:schemeClr val="bg1"/>
                </a:solidFill>
              </a:rPr>
              <a:t>Quality: The quality and variety of the training data are critically important for determining how well the model will do. Images with poor lighting, low resolution and  cluttered background can be pretty much useless for the learning of a model on accurate representations of flowers. </a:t>
            </a:r>
          </a:p>
          <a:p>
            <a:pPr marL="342900" indent="-228600">
              <a:lnSpc>
                <a:spcPct val="90000"/>
              </a:lnSpc>
              <a:spcAft>
                <a:spcPts val="600"/>
              </a:spcAft>
              <a:buFont typeface="Arial" panose="020B0604020202020204" pitchFamily="34" charset="0"/>
              <a:buChar char="•"/>
            </a:pPr>
            <a:r>
              <a:rPr lang="en-US" sz="1600" b="1" dirty="0">
                <a:solidFill>
                  <a:schemeClr val="bg1"/>
                </a:solidFill>
              </a:rPr>
              <a:t>Background Complexity: Flower images often feature background clutter or occlusion of the flower by other objects. Real-world situations often place flowers growing in gardens that are full of other plants, leaves, or debris in the frame</a:t>
            </a:r>
            <a:r>
              <a:rPr lang="en-US" sz="1600" dirty="0">
                <a:solidFill>
                  <a:srgbClr val="FFFFFF"/>
                </a:solidFill>
              </a:rPr>
              <a:t>.</a:t>
            </a:r>
          </a:p>
          <a:p>
            <a:pPr indent="-228600">
              <a:lnSpc>
                <a:spcPct val="90000"/>
              </a:lnSpc>
              <a:spcAft>
                <a:spcPts val="600"/>
              </a:spcAft>
              <a:buFont typeface="Arial" panose="020B0604020202020204" pitchFamily="34" charset="0"/>
              <a:buChar char="•"/>
            </a:pPr>
            <a:endParaRPr lang="en-US" sz="1600" dirty="0">
              <a:solidFill>
                <a:srgbClr val="FFFFFF"/>
              </a:solidFill>
            </a:endParaRPr>
          </a:p>
        </p:txBody>
      </p:sp>
    </p:spTree>
    <p:extLst>
      <p:ext uri="{BB962C8B-B14F-4D97-AF65-F5344CB8AC3E}">
        <p14:creationId xmlns:p14="http://schemas.microsoft.com/office/powerpoint/2010/main" val="20964893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C62F5E0-7E6F-1ACD-CEA8-132DDE25A4B2}"/>
              </a:ext>
            </a:extLst>
          </p:cNvPr>
          <p:cNvPicPr>
            <a:picLocks noChangeAspect="1"/>
          </p:cNvPicPr>
          <p:nvPr/>
        </p:nvPicPr>
        <p:blipFill rotWithShape="1">
          <a:blip r:embed="rId2"/>
          <a:srcRect t="29077"/>
          <a:stretch/>
        </p:blipFill>
        <p:spPr>
          <a:xfrm>
            <a:off x="1" y="10"/>
            <a:ext cx="9669642" cy="6857990"/>
          </a:xfrm>
          <a:prstGeom prst="rect">
            <a:avLst/>
          </a:prstGeom>
        </p:spPr>
      </p:pic>
      <p:sp>
        <p:nvSpPr>
          <p:cNvPr id="32" name="Rectangle 3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3A4A46EF-A69E-9D14-E44E-8D93BEA104A5}"/>
              </a:ext>
            </a:extLst>
          </p:cNvPr>
          <p:cNvSpPr txBox="1"/>
          <p:nvPr/>
        </p:nvSpPr>
        <p:spPr>
          <a:xfrm>
            <a:off x="7531610" y="365125"/>
            <a:ext cx="3822189" cy="1899912"/>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b="1" i="0" cap="all" baseline="0">
                <a:effectLst/>
                <a:latin typeface="+mj-lt"/>
                <a:ea typeface="+mj-ea"/>
                <a:cs typeface="+mj-cs"/>
              </a:rPr>
              <a:t>conclusion</a:t>
            </a:r>
            <a:endParaRPr lang="en-US" sz="4000" b="1" dirty="0">
              <a:latin typeface="+mj-lt"/>
              <a:ea typeface="+mj-ea"/>
              <a:cs typeface="+mj-cs"/>
            </a:endParaRPr>
          </a:p>
        </p:txBody>
      </p:sp>
      <p:sp>
        <p:nvSpPr>
          <p:cNvPr id="3" name="TextBox 2">
            <a:extLst>
              <a:ext uri="{FF2B5EF4-FFF2-40B4-BE49-F238E27FC236}">
                <a16:creationId xmlns:a16="http://schemas.microsoft.com/office/drawing/2014/main" id="{5DB29E10-8C21-0740-D2E8-7CF6C7A36CDF}"/>
              </a:ext>
            </a:extLst>
          </p:cNvPr>
          <p:cNvSpPr txBox="1"/>
          <p:nvPr/>
        </p:nvSpPr>
        <p:spPr>
          <a:xfrm>
            <a:off x="7531610" y="2434201"/>
            <a:ext cx="3822189" cy="3742762"/>
          </a:xfrm>
          <a:prstGeom prst="rect">
            <a:avLst/>
          </a:prstGeom>
        </p:spPr>
        <p:txBody>
          <a:bodyPr vert="horz" lIns="91440" tIns="45720" rIns="91440" bIns="45720" rtlCol="0">
            <a:normAutofit/>
          </a:bodyPr>
          <a:lstStyle/>
          <a:p>
            <a:pPr marL="347472" indent="-228600">
              <a:lnSpc>
                <a:spcPct val="90000"/>
              </a:lnSpc>
              <a:spcBef>
                <a:spcPts val="1000"/>
              </a:spcBef>
              <a:spcAft>
                <a:spcPts val="0"/>
              </a:spcAft>
              <a:buClrTx/>
              <a:buSzPts val="2000"/>
              <a:buFont typeface="Arial" panose="020B0604020202020204" pitchFamily="34" charset="0"/>
              <a:buChar char="•"/>
            </a:pPr>
            <a:r>
              <a:rPr lang="en-US" sz="1300" b="0" i="0">
                <a:effectLst/>
                <a:highlight>
                  <a:srgbClr val="FFFFFF"/>
                </a:highlight>
              </a:rPr>
              <a:t>The Floral Sorcery strategy illustrated the possibility of deep learning methods in the exact identification of species of flowers and the capacity to link knowledge retrieval. The system has a friendly user-interface, which makes it easy to get information about the flowers that were identified on the site making it a useful tool to gardeners, botanists and nature lovers.</a:t>
            </a:r>
            <a:endParaRPr lang="en-US" sz="1300">
              <a:effectLst/>
            </a:endParaRPr>
          </a:p>
          <a:p>
            <a:pPr marL="347472" indent="-228600">
              <a:lnSpc>
                <a:spcPct val="90000"/>
              </a:lnSpc>
              <a:spcBef>
                <a:spcPts val="1000"/>
              </a:spcBef>
              <a:spcAft>
                <a:spcPts val="0"/>
              </a:spcAft>
              <a:buFont typeface="Arial" panose="020B0604020202020204" pitchFamily="34" charset="0"/>
              <a:buChar char="•"/>
            </a:pPr>
            <a:r>
              <a:rPr lang="en-US" sz="1300" b="0" i="0">
                <a:effectLst/>
                <a:highlight>
                  <a:srgbClr val="FFFFFF"/>
                </a:highlight>
              </a:rPr>
              <a:t>The future work will probably be related to broadening the dataset by adding various flower species, develop a more robust model, and enrich the knowledge base with more details about different species. </a:t>
            </a:r>
            <a:endParaRPr lang="en-US" sz="1300">
              <a:effectLst/>
            </a:endParaRPr>
          </a:p>
          <a:p>
            <a:pPr marL="347472" indent="-228600">
              <a:lnSpc>
                <a:spcPct val="90000"/>
              </a:lnSpc>
              <a:spcBef>
                <a:spcPts val="1000"/>
              </a:spcBef>
              <a:spcAft>
                <a:spcPts val="0"/>
              </a:spcAft>
              <a:buFont typeface="Arial" panose="020B0604020202020204" pitchFamily="34" charset="0"/>
              <a:buChar char="•"/>
            </a:pPr>
            <a:r>
              <a:rPr lang="en-US" sz="1300" b="0" i="0">
                <a:effectLst/>
                <a:highlight>
                  <a:srgbClr val="FFFFFF"/>
                </a:highlight>
              </a:rPr>
              <a:t>In addition, this system can be extended with interactive features like providing tips about growing plants or diverting your attention towards similar flower species to the identified flowers.</a:t>
            </a:r>
            <a:endParaRPr lang="en-US" sz="1300">
              <a:effectLst/>
            </a:endParaRPr>
          </a:p>
          <a:p>
            <a:pPr marL="285750" indent="-228600">
              <a:lnSpc>
                <a:spcPct val="90000"/>
              </a:lnSpc>
              <a:buFont typeface="Arial" panose="020B0604020202020204" pitchFamily="34" charset="0"/>
              <a:buChar char="•"/>
            </a:pPr>
            <a:endParaRPr lang="en-US" sz="1300"/>
          </a:p>
        </p:txBody>
      </p:sp>
    </p:spTree>
    <p:extLst>
      <p:ext uri="{BB962C8B-B14F-4D97-AF65-F5344CB8AC3E}">
        <p14:creationId xmlns:p14="http://schemas.microsoft.com/office/powerpoint/2010/main" val="25863852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descr="An abstract pink and white curve pattern">
            <a:extLst>
              <a:ext uri="{FF2B5EF4-FFF2-40B4-BE49-F238E27FC236}">
                <a16:creationId xmlns:a16="http://schemas.microsoft.com/office/drawing/2014/main" id="{FB2E08DB-8C1C-920F-C4B0-BC080BD047C6}"/>
              </a:ext>
            </a:extLst>
          </p:cNvPr>
          <p:cNvPicPr>
            <a:picLocks noChangeAspect="1"/>
          </p:cNvPicPr>
          <p:nvPr/>
        </p:nvPicPr>
        <p:blipFill rotWithShape="1">
          <a:blip r:embed="rId2"/>
          <a:srcRect t="9364"/>
          <a:stretch/>
        </p:blipFill>
        <p:spPr>
          <a:xfrm>
            <a:off x="2522356" y="10"/>
            <a:ext cx="9669642" cy="6857990"/>
          </a:xfrm>
          <a:prstGeom prst="rect">
            <a:avLst/>
          </a:prstGeom>
        </p:spPr>
      </p:pic>
      <p:sp>
        <p:nvSpPr>
          <p:cNvPr id="26" name="Rectangle 25">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80BC464D-76F9-585F-98C7-73CD54E75935}"/>
              </a:ext>
            </a:extLst>
          </p:cNvPr>
          <p:cNvSpPr txBox="1"/>
          <p:nvPr/>
        </p:nvSpPr>
        <p:spPr>
          <a:xfrm>
            <a:off x="838200" y="365125"/>
            <a:ext cx="3822189" cy="1899912"/>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b="1" i="0" cap="all" baseline="0">
                <a:effectLst/>
                <a:latin typeface="+mj-lt"/>
                <a:ea typeface="+mj-ea"/>
                <a:cs typeface="+mj-cs"/>
              </a:rPr>
              <a:t>Future work</a:t>
            </a:r>
            <a:endParaRPr lang="en-US" sz="4000" b="1">
              <a:latin typeface="+mj-lt"/>
              <a:ea typeface="+mj-ea"/>
              <a:cs typeface="+mj-cs"/>
            </a:endParaRPr>
          </a:p>
        </p:txBody>
      </p:sp>
      <p:sp>
        <p:nvSpPr>
          <p:cNvPr id="3" name="TextBox 2">
            <a:extLst>
              <a:ext uri="{FF2B5EF4-FFF2-40B4-BE49-F238E27FC236}">
                <a16:creationId xmlns:a16="http://schemas.microsoft.com/office/drawing/2014/main" id="{01B863D5-C998-09B3-E08F-A20A0AB18B62}"/>
              </a:ext>
            </a:extLst>
          </p:cNvPr>
          <p:cNvSpPr txBox="1"/>
          <p:nvPr/>
        </p:nvSpPr>
        <p:spPr>
          <a:xfrm>
            <a:off x="838200" y="2434201"/>
            <a:ext cx="3822189" cy="3742762"/>
          </a:xfrm>
          <a:prstGeom prst="rect">
            <a:avLst/>
          </a:prstGeom>
        </p:spPr>
        <p:txBody>
          <a:bodyPr vert="horz" lIns="91440" tIns="45720" rIns="91440" bIns="45720" rtlCol="0">
            <a:normAutofit/>
          </a:bodyPr>
          <a:lstStyle/>
          <a:p>
            <a:pPr>
              <a:lnSpc>
                <a:spcPct val="90000"/>
              </a:lnSpc>
              <a:spcBef>
                <a:spcPts val="1000"/>
              </a:spcBef>
              <a:spcAft>
                <a:spcPts val="0"/>
              </a:spcAft>
            </a:pPr>
            <a:r>
              <a:rPr lang="en-US" sz="1400" b="0" i="0" dirty="0">
                <a:effectLst/>
              </a:rPr>
              <a:t>• </a:t>
            </a:r>
            <a:r>
              <a:rPr lang="en-US" sz="1400" b="1" i="0" dirty="0">
                <a:effectLst/>
              </a:rPr>
              <a:t>Multiple data entry</a:t>
            </a:r>
            <a:r>
              <a:rPr lang="en-US" sz="1400" b="0" i="0" dirty="0">
                <a:effectLst/>
              </a:rPr>
              <a:t>: Combining visual data with other information such as floral scent or leaf shape to better identify flowers. This enables the model to be trained on datasets containing </a:t>
            </a:r>
            <a:r>
              <a:rPr lang="en-US" sz="1400" b="0" i="0" dirty="0" err="1">
                <a:effectLst/>
              </a:rPr>
              <a:t>odour</a:t>
            </a:r>
            <a:r>
              <a:rPr lang="en-US" sz="1400" b="0" i="0" dirty="0">
                <a:effectLst/>
              </a:rPr>
              <a:t> clues captured by electronic noses or detailed leaf shapes extracted by image segmentation techniques. </a:t>
            </a:r>
            <a:endParaRPr lang="en-US" sz="1400" dirty="0">
              <a:effectLst/>
            </a:endParaRPr>
          </a:p>
          <a:p>
            <a:pPr>
              <a:lnSpc>
                <a:spcPct val="90000"/>
              </a:lnSpc>
              <a:spcBef>
                <a:spcPts val="1000"/>
              </a:spcBef>
              <a:spcAft>
                <a:spcPts val="0"/>
              </a:spcAft>
            </a:pPr>
            <a:r>
              <a:rPr lang="en-US" sz="1400" b="0" i="0" dirty="0">
                <a:effectLst/>
              </a:rPr>
              <a:t>• </a:t>
            </a:r>
            <a:r>
              <a:rPr lang="en-US" sz="1400" b="1" i="0" dirty="0">
                <a:effectLst/>
              </a:rPr>
              <a:t>Real-time flower identification</a:t>
            </a:r>
            <a:r>
              <a:rPr lang="en-US" sz="1400" b="0" i="0" dirty="0">
                <a:effectLst/>
              </a:rPr>
              <a:t>: Real-time flower identification that can process live video or analyse images captured by mobile devices instantly. This can be useful for applications such as on-the-go plant identification for nature enthusiasts or automated flower storage in cherry blossoms. Enabling real-time processing enables better model architectures and optimization techniques to be explored for faster inference of edge devices</a:t>
            </a:r>
            <a:endParaRPr lang="en-US" sz="1400" dirty="0">
              <a:effectLst/>
            </a:endParaRPr>
          </a:p>
          <a:p>
            <a:pPr indent="-228600">
              <a:lnSpc>
                <a:spcPct val="90000"/>
              </a:lnSpc>
              <a:buFont typeface="Arial" panose="020B0604020202020204" pitchFamily="34" charset="0"/>
              <a:buChar char="•"/>
            </a:pPr>
            <a:endParaRPr lang="en-US" sz="1400" dirty="0"/>
          </a:p>
        </p:txBody>
      </p:sp>
    </p:spTree>
    <p:extLst>
      <p:ext uri="{BB962C8B-B14F-4D97-AF65-F5344CB8AC3E}">
        <p14:creationId xmlns:p14="http://schemas.microsoft.com/office/powerpoint/2010/main" val="38312849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bstract cuttet paper rainbow flower">
            <a:extLst>
              <a:ext uri="{FF2B5EF4-FFF2-40B4-BE49-F238E27FC236}">
                <a16:creationId xmlns:a16="http://schemas.microsoft.com/office/drawing/2014/main" id="{834E31A6-8337-0696-CA7C-B5A1F180C071}"/>
              </a:ext>
            </a:extLst>
          </p:cNvPr>
          <p:cNvPicPr>
            <a:picLocks noChangeAspect="1"/>
          </p:cNvPicPr>
          <p:nvPr/>
        </p:nvPicPr>
        <p:blipFill rotWithShape="1">
          <a:blip r:embed="rId2"/>
          <a:srcRect r="5882" b="-1"/>
          <a:stretch/>
        </p:blipFill>
        <p:spPr>
          <a:xfrm>
            <a:off x="1" y="10"/>
            <a:ext cx="9669642" cy="6857990"/>
          </a:xfrm>
          <a:prstGeom prst="rect">
            <a:avLst/>
          </a:prstGeom>
        </p:spPr>
      </p:pic>
      <p:sp>
        <p:nvSpPr>
          <p:cNvPr id="18" name="Rectangle 17">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B2C86C60-DEB9-1037-EBCF-18F07FC3282C}"/>
              </a:ext>
            </a:extLst>
          </p:cNvPr>
          <p:cNvSpPr txBox="1"/>
          <p:nvPr/>
        </p:nvSpPr>
        <p:spPr>
          <a:xfrm>
            <a:off x="7531609" y="179592"/>
            <a:ext cx="3822189" cy="100289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b="1" i="0" cap="all" baseline="0" dirty="0">
                <a:effectLst/>
                <a:latin typeface="+mj-lt"/>
                <a:ea typeface="+mj-ea"/>
                <a:cs typeface="+mj-cs"/>
              </a:rPr>
              <a:t>references</a:t>
            </a:r>
            <a:endParaRPr lang="en-US" sz="4000" b="1" dirty="0">
              <a:latin typeface="+mj-lt"/>
              <a:ea typeface="+mj-ea"/>
              <a:cs typeface="+mj-cs"/>
            </a:endParaRPr>
          </a:p>
        </p:txBody>
      </p:sp>
      <p:graphicFrame>
        <p:nvGraphicFramePr>
          <p:cNvPr id="20" name="TextBox 2">
            <a:extLst>
              <a:ext uri="{FF2B5EF4-FFF2-40B4-BE49-F238E27FC236}">
                <a16:creationId xmlns:a16="http://schemas.microsoft.com/office/drawing/2014/main" id="{0BFFBE93-C42A-C61E-7F64-471BC6862BD2}"/>
              </a:ext>
            </a:extLst>
          </p:cNvPr>
          <p:cNvGraphicFramePr/>
          <p:nvPr/>
        </p:nvGraphicFramePr>
        <p:xfrm>
          <a:off x="7531610" y="1789471"/>
          <a:ext cx="3822189" cy="43874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354285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Slide Background">
            <a:extLst>
              <a:ext uri="{FF2B5EF4-FFF2-40B4-BE49-F238E27FC236}">
                <a16:creationId xmlns:a16="http://schemas.microsoft.com/office/drawing/2014/main" id="{7B1AB9FE-36F5-4FD1-9850-DB5C5AD482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Close-up of rose bouquet">
            <a:extLst>
              <a:ext uri="{FF2B5EF4-FFF2-40B4-BE49-F238E27FC236}">
                <a16:creationId xmlns:a16="http://schemas.microsoft.com/office/drawing/2014/main" id="{68F5F3EF-4B4A-FBB9-F58D-5D748AC7D9DE}"/>
              </a:ext>
            </a:extLst>
          </p:cNvPr>
          <p:cNvPicPr>
            <a:picLocks noChangeAspect="1"/>
          </p:cNvPicPr>
          <p:nvPr/>
        </p:nvPicPr>
        <p:blipFill rotWithShape="1">
          <a:blip r:embed="rId2"/>
          <a:srcRect t="21132" b="11452"/>
          <a:stretch/>
        </p:blipFill>
        <p:spPr>
          <a:xfrm>
            <a:off x="20" y="10"/>
            <a:ext cx="12191979" cy="5486390"/>
          </a:xfrm>
          <a:prstGeom prst="rect">
            <a:avLst/>
          </a:prstGeom>
          <a:effectLst>
            <a:outerShdw blurRad="596900" dist="330200" dir="8820000" sx="87000" sy="87000" algn="ctr" rotWithShape="0">
              <a:srgbClr val="000000">
                <a:alpha val="29000"/>
              </a:srgbClr>
            </a:outerShdw>
          </a:effectLst>
        </p:spPr>
      </p:pic>
      <p:sp useBgFill="1">
        <p:nvSpPr>
          <p:cNvPr id="15" name="Rectangle 14">
            <a:extLst>
              <a:ext uri="{FF2B5EF4-FFF2-40B4-BE49-F238E27FC236}">
                <a16:creationId xmlns:a16="http://schemas.microsoft.com/office/drawing/2014/main" id="{F489C2E0-4895-4B72-85EA-7EE9FAFFD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486402"/>
            <a:ext cx="12192000" cy="1371598"/>
          </a:xfrm>
          <a:prstGeom prst="rect">
            <a:avLst/>
          </a:prstGeom>
          <a:ln>
            <a:noFill/>
          </a:ln>
          <a:effectLst>
            <a:outerShdw blurRad="254000" dist="114300" dir="20340000" sx="89000" sy="89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ACAE697-BD34-6FF7-1067-9B5F38FA649C}"/>
              </a:ext>
            </a:extLst>
          </p:cNvPr>
          <p:cNvSpPr txBox="1"/>
          <p:nvPr/>
        </p:nvSpPr>
        <p:spPr>
          <a:xfrm>
            <a:off x="589556" y="5746071"/>
            <a:ext cx="7015499" cy="85226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b="1">
                <a:latin typeface="+mj-lt"/>
                <a:ea typeface="+mj-ea"/>
                <a:cs typeface="+mj-cs"/>
              </a:rPr>
              <a:t>THANK YOU</a:t>
            </a:r>
          </a:p>
        </p:txBody>
      </p:sp>
    </p:spTree>
    <p:extLst>
      <p:ext uri="{BB962C8B-B14F-4D97-AF65-F5344CB8AC3E}">
        <p14:creationId xmlns:p14="http://schemas.microsoft.com/office/powerpoint/2010/main" val="13135562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442EC775-C080-3109-79DA-287C48D3103A}"/>
              </a:ext>
            </a:extLst>
          </p:cNvPr>
          <p:cNvSpPr txBox="1"/>
          <p:nvPr/>
        </p:nvSpPr>
        <p:spPr>
          <a:xfrm>
            <a:off x="6513788" y="365125"/>
            <a:ext cx="4840010" cy="1807305"/>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b="1">
                <a:latin typeface="+mj-lt"/>
                <a:ea typeface="+mj-ea"/>
                <a:cs typeface="+mj-cs"/>
              </a:rPr>
              <a:t> INTRODUCTION</a:t>
            </a:r>
          </a:p>
        </p:txBody>
      </p:sp>
      <p:pic>
        <p:nvPicPr>
          <p:cNvPr id="12" name="Picture 11" descr="Blooming orange flowers">
            <a:extLst>
              <a:ext uri="{FF2B5EF4-FFF2-40B4-BE49-F238E27FC236}">
                <a16:creationId xmlns:a16="http://schemas.microsoft.com/office/drawing/2014/main" id="{B27FE5E5-A30F-0629-01B3-6FFA1A13A574}"/>
              </a:ext>
            </a:extLst>
          </p:cNvPr>
          <p:cNvPicPr>
            <a:picLocks noChangeAspect="1"/>
          </p:cNvPicPr>
          <p:nvPr/>
        </p:nvPicPr>
        <p:blipFill rotWithShape="1">
          <a:blip r:embed="rId2"/>
          <a:srcRect l="5547" r="5265"/>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TextBox 2">
            <a:extLst>
              <a:ext uri="{FF2B5EF4-FFF2-40B4-BE49-F238E27FC236}">
                <a16:creationId xmlns:a16="http://schemas.microsoft.com/office/drawing/2014/main" id="{B8D5BC03-8C7B-0C5A-4847-FC159F54FEB9}"/>
              </a:ext>
            </a:extLst>
          </p:cNvPr>
          <p:cNvSpPr txBox="1"/>
          <p:nvPr/>
        </p:nvSpPr>
        <p:spPr>
          <a:xfrm>
            <a:off x="6513788" y="2333297"/>
            <a:ext cx="4840010" cy="3843666"/>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700"/>
              <a:t>Image classification is a fundamental task in computer vision, with numerous applications across various domains, including botany, agriculture, and horticulture. Accurate classification of flower species is crucial for plant identification, conservation efforts, and agricultural practices. However, the visual similarities and variations among different flower types pose significant challenges, making manual classification a time-consuming and error-prone process. This project aims to develop an automated and robust system for flower classification using advanced deep learning techniques.</a:t>
            </a:r>
          </a:p>
        </p:txBody>
      </p:sp>
    </p:spTree>
    <p:extLst>
      <p:ext uri="{BB962C8B-B14F-4D97-AF65-F5344CB8AC3E}">
        <p14:creationId xmlns:p14="http://schemas.microsoft.com/office/powerpoint/2010/main" val="12238304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F0B8CEB-8279-4E5E-A0CE-1FC9F71736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782" y="0"/>
            <a:ext cx="7421217"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EE98F66E-0F0E-DD60-F41F-835C96BAE779}"/>
              </a:ext>
            </a:extLst>
          </p:cNvPr>
          <p:cNvSpPr txBox="1"/>
          <p:nvPr/>
        </p:nvSpPr>
        <p:spPr>
          <a:xfrm>
            <a:off x="7320466" y="609600"/>
            <a:ext cx="4140014" cy="1330839"/>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b="1">
                <a:latin typeface="+mj-lt"/>
                <a:ea typeface="+mj-ea"/>
                <a:cs typeface="+mj-cs"/>
              </a:rPr>
              <a:t>PROBLEM STATEMENT</a:t>
            </a:r>
          </a:p>
        </p:txBody>
      </p:sp>
      <p:pic>
        <p:nvPicPr>
          <p:cNvPr id="17" name="Picture 16" descr="Closeup of a white flower">
            <a:extLst>
              <a:ext uri="{FF2B5EF4-FFF2-40B4-BE49-F238E27FC236}">
                <a16:creationId xmlns:a16="http://schemas.microsoft.com/office/drawing/2014/main" id="{83696D1A-7690-874D-C7B5-3F7358B54924}"/>
              </a:ext>
            </a:extLst>
          </p:cNvPr>
          <p:cNvPicPr>
            <a:picLocks noChangeAspect="1"/>
          </p:cNvPicPr>
          <p:nvPr/>
        </p:nvPicPr>
        <p:blipFill rotWithShape="1">
          <a:blip r:embed="rId2"/>
          <a:srcRect l="7614" r="25209" b="-1"/>
          <a:stretch/>
        </p:blipFill>
        <p:spPr>
          <a:xfrm>
            <a:off x="20" y="10"/>
            <a:ext cx="6901711" cy="6857990"/>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p:spPr>
      </p:pic>
      <p:sp>
        <p:nvSpPr>
          <p:cNvPr id="3" name="TextBox 2">
            <a:extLst>
              <a:ext uri="{FF2B5EF4-FFF2-40B4-BE49-F238E27FC236}">
                <a16:creationId xmlns:a16="http://schemas.microsoft.com/office/drawing/2014/main" id="{8A343F66-F29E-CD45-1270-97E63498EF5D}"/>
              </a:ext>
            </a:extLst>
          </p:cNvPr>
          <p:cNvSpPr txBox="1"/>
          <p:nvPr/>
        </p:nvSpPr>
        <p:spPr>
          <a:xfrm>
            <a:off x="7320465" y="2194102"/>
            <a:ext cx="4140013" cy="3908586"/>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700"/>
              <a:t>Despite the availability of various image classification methods, reliable and accurate flower classification remains a challenge. Existing solutions often struggle with the intricate details and subtle differences among flower species, leading to misclassifications. Moreover, the lack of large, diverse, and well-annotated flower datasets further complicates the development of robust models. This project addresses the need for an automated and accurate flower classification system by leveraging the power of deep learning and convolutional neural networks (CNNs).</a:t>
            </a:r>
          </a:p>
        </p:txBody>
      </p:sp>
    </p:spTree>
    <p:extLst>
      <p:ext uri="{BB962C8B-B14F-4D97-AF65-F5344CB8AC3E}">
        <p14:creationId xmlns:p14="http://schemas.microsoft.com/office/powerpoint/2010/main" val="5239060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6" name="Rectangle 65">
            <a:extLst>
              <a:ext uri="{FF2B5EF4-FFF2-40B4-BE49-F238E27FC236}">
                <a16:creationId xmlns:a16="http://schemas.microsoft.com/office/drawing/2014/main" id="{2A785343-5D24-4118-A2E4-665D196F60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1" name="Picture 10">
            <a:extLst>
              <a:ext uri="{FF2B5EF4-FFF2-40B4-BE49-F238E27FC236}">
                <a16:creationId xmlns:a16="http://schemas.microsoft.com/office/drawing/2014/main" id="{E0A318D1-2DF6-0AB8-EA4C-465CE8A0F13C}"/>
              </a:ext>
            </a:extLst>
          </p:cNvPr>
          <p:cNvPicPr>
            <a:picLocks noChangeAspect="1"/>
          </p:cNvPicPr>
          <p:nvPr/>
        </p:nvPicPr>
        <p:blipFill rotWithShape="1">
          <a:blip r:embed="rId2"/>
          <a:srcRect l="29913" r="16814" b="-1"/>
          <a:stretch/>
        </p:blipFill>
        <p:spPr>
          <a:xfrm>
            <a:off x="2" y="-6235"/>
            <a:ext cx="3255403" cy="2505456"/>
          </a:xfrm>
          <a:custGeom>
            <a:avLst/>
            <a:gdLst/>
            <a:ahLst/>
            <a:cxnLst/>
            <a:rect l="l" t="t" r="r" b="b"/>
            <a:pathLst>
              <a:path w="3255403" h="2505456">
                <a:moveTo>
                  <a:pt x="0" y="0"/>
                </a:moveTo>
                <a:lnTo>
                  <a:pt x="3255403" y="0"/>
                </a:lnTo>
                <a:lnTo>
                  <a:pt x="2094477" y="2505456"/>
                </a:lnTo>
                <a:lnTo>
                  <a:pt x="0" y="2505456"/>
                </a:lnTo>
                <a:close/>
              </a:path>
            </a:pathLst>
          </a:custGeom>
        </p:spPr>
      </p:pic>
      <p:pic>
        <p:nvPicPr>
          <p:cNvPr id="33" name="Picture 32">
            <a:extLst>
              <a:ext uri="{FF2B5EF4-FFF2-40B4-BE49-F238E27FC236}">
                <a16:creationId xmlns:a16="http://schemas.microsoft.com/office/drawing/2014/main" id="{9FB70B64-1E97-C997-8DC5-E5CEE37AD92F}"/>
              </a:ext>
            </a:extLst>
          </p:cNvPr>
          <p:cNvPicPr>
            <a:picLocks noChangeAspect="1"/>
          </p:cNvPicPr>
          <p:nvPr/>
        </p:nvPicPr>
        <p:blipFill rotWithShape="1">
          <a:blip r:embed="rId3"/>
          <a:srcRect l="11631" r="10500" b="-2"/>
          <a:stretch/>
        </p:blipFill>
        <p:spPr>
          <a:xfrm>
            <a:off x="7381876" y="10"/>
            <a:ext cx="4810125" cy="2501827"/>
          </a:xfrm>
          <a:custGeom>
            <a:avLst/>
            <a:gdLst/>
            <a:ahLst/>
            <a:cxnLst/>
            <a:rect l="l" t="t" r="r" b="b"/>
            <a:pathLst>
              <a:path w="4810125" h="2501837">
                <a:moveTo>
                  <a:pt x="1159248" y="0"/>
                </a:moveTo>
                <a:lnTo>
                  <a:pt x="4810125" y="0"/>
                </a:lnTo>
                <a:lnTo>
                  <a:pt x="4810125" y="2501837"/>
                </a:lnTo>
                <a:lnTo>
                  <a:pt x="0" y="2501837"/>
                </a:lnTo>
                <a:close/>
              </a:path>
            </a:pathLst>
          </a:custGeom>
        </p:spPr>
      </p:pic>
      <p:pic>
        <p:nvPicPr>
          <p:cNvPr id="18" name="Picture 17" descr="World map made of leaves and flowers">
            <a:extLst>
              <a:ext uri="{FF2B5EF4-FFF2-40B4-BE49-F238E27FC236}">
                <a16:creationId xmlns:a16="http://schemas.microsoft.com/office/drawing/2014/main" id="{3125A9DA-E44A-5583-4036-1C1D5E755A1B}"/>
              </a:ext>
            </a:extLst>
          </p:cNvPr>
          <p:cNvPicPr>
            <a:picLocks noChangeAspect="1"/>
          </p:cNvPicPr>
          <p:nvPr/>
        </p:nvPicPr>
        <p:blipFill rotWithShape="1">
          <a:blip r:embed="rId4"/>
          <a:srcRect l="2016" r="3" b="3"/>
          <a:stretch/>
        </p:blipFill>
        <p:spPr>
          <a:xfrm>
            <a:off x="4675537" y="-6235"/>
            <a:ext cx="3677817" cy="2505456"/>
          </a:xfrm>
          <a:custGeom>
            <a:avLst/>
            <a:gdLst/>
            <a:ahLst/>
            <a:cxnLst/>
            <a:rect l="l" t="t" r="r" b="b"/>
            <a:pathLst>
              <a:path w="3677817" h="2505456">
                <a:moveTo>
                  <a:pt x="1160926" y="0"/>
                </a:moveTo>
                <a:lnTo>
                  <a:pt x="3677817" y="0"/>
                </a:lnTo>
                <a:lnTo>
                  <a:pt x="2516891" y="2505456"/>
                </a:lnTo>
                <a:lnTo>
                  <a:pt x="0" y="2505456"/>
                </a:lnTo>
                <a:close/>
              </a:path>
            </a:pathLst>
          </a:custGeom>
        </p:spPr>
      </p:pic>
      <p:pic>
        <p:nvPicPr>
          <p:cNvPr id="37" name="Picture 36">
            <a:extLst>
              <a:ext uri="{FF2B5EF4-FFF2-40B4-BE49-F238E27FC236}">
                <a16:creationId xmlns:a16="http://schemas.microsoft.com/office/drawing/2014/main" id="{00CE40B5-03FC-C37D-12EB-2D569D258EA3}"/>
              </a:ext>
            </a:extLst>
          </p:cNvPr>
          <p:cNvPicPr>
            <a:picLocks noChangeAspect="1"/>
          </p:cNvPicPr>
          <p:nvPr/>
        </p:nvPicPr>
        <p:blipFill rotWithShape="1">
          <a:blip r:embed="rId5"/>
          <a:srcRect l="12789" r="20416"/>
          <a:stretch/>
        </p:blipFill>
        <p:spPr>
          <a:xfrm>
            <a:off x="5353049" y="2660089"/>
            <a:ext cx="6838950" cy="4197911"/>
          </a:xfrm>
          <a:custGeom>
            <a:avLst/>
            <a:gdLst/>
            <a:ahLst/>
            <a:cxnLst/>
            <a:rect l="l" t="t" r="r" b="b"/>
            <a:pathLst>
              <a:path w="6838950" h="4197911">
                <a:moveTo>
                  <a:pt x="1945141" y="0"/>
                </a:moveTo>
                <a:lnTo>
                  <a:pt x="1951364" y="0"/>
                </a:lnTo>
                <a:lnTo>
                  <a:pt x="3141155" y="0"/>
                </a:lnTo>
                <a:lnTo>
                  <a:pt x="4791200" y="0"/>
                </a:lnTo>
                <a:lnTo>
                  <a:pt x="6838950" y="0"/>
                </a:lnTo>
                <a:lnTo>
                  <a:pt x="6838950" y="4197911"/>
                </a:lnTo>
                <a:lnTo>
                  <a:pt x="0" y="4197911"/>
                </a:lnTo>
                <a:close/>
              </a:path>
            </a:pathLst>
          </a:custGeom>
        </p:spPr>
      </p:pic>
      <p:sp>
        <p:nvSpPr>
          <p:cNvPr id="67" name="Freeform 11">
            <a:extLst>
              <a:ext uri="{FF2B5EF4-FFF2-40B4-BE49-F238E27FC236}">
                <a16:creationId xmlns:a16="http://schemas.microsoft.com/office/drawing/2014/main" id="{32F4D216-10B7-4DCA-A0A1-068E9E32F4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2660091"/>
            <a:ext cx="7122523" cy="4197911"/>
          </a:xfrm>
          <a:custGeom>
            <a:avLst/>
            <a:gdLst>
              <a:gd name="connsiteX0" fmla="*/ 0 w 7122523"/>
              <a:gd name="connsiteY0" fmla="*/ 4197911 h 4197911"/>
              <a:gd name="connsiteX1" fmla="*/ 7122523 w 7122523"/>
              <a:gd name="connsiteY1" fmla="*/ 4197911 h 4197911"/>
              <a:gd name="connsiteX2" fmla="*/ 5177382 w 7122523"/>
              <a:gd name="connsiteY2" fmla="*/ 0 h 4197911"/>
              <a:gd name="connsiteX3" fmla="*/ 5171159 w 7122523"/>
              <a:gd name="connsiteY3" fmla="*/ 0 h 4197911"/>
              <a:gd name="connsiteX4" fmla="*/ 3981368 w 7122523"/>
              <a:gd name="connsiteY4" fmla="*/ 0 h 4197911"/>
              <a:gd name="connsiteX5" fmla="*/ 2331323 w 7122523"/>
              <a:gd name="connsiteY5" fmla="*/ 0 h 4197911"/>
              <a:gd name="connsiteX6" fmla="*/ 0 w 7122523"/>
              <a:gd name="connsiteY6" fmla="*/ 0 h 4197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22523" h="4197911">
                <a:moveTo>
                  <a:pt x="0" y="4197911"/>
                </a:moveTo>
                <a:lnTo>
                  <a:pt x="7122523" y="4197911"/>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20CE7455-B894-C91B-F1A6-88D7F8E81211}"/>
              </a:ext>
            </a:extLst>
          </p:cNvPr>
          <p:cNvSpPr txBox="1"/>
          <p:nvPr/>
        </p:nvSpPr>
        <p:spPr>
          <a:xfrm>
            <a:off x="682388" y="3098042"/>
            <a:ext cx="5308979" cy="852985"/>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b="1" kern="1200">
                <a:solidFill>
                  <a:srgbClr val="FFFFFF"/>
                </a:solidFill>
                <a:latin typeface="+mj-lt"/>
                <a:ea typeface="+mj-ea"/>
                <a:cs typeface="+mj-cs"/>
              </a:rPr>
              <a:t>COLLECTING DATA</a:t>
            </a:r>
          </a:p>
        </p:txBody>
      </p:sp>
      <p:pic>
        <p:nvPicPr>
          <p:cNvPr id="39" name="Picture 38">
            <a:extLst>
              <a:ext uri="{FF2B5EF4-FFF2-40B4-BE49-F238E27FC236}">
                <a16:creationId xmlns:a16="http://schemas.microsoft.com/office/drawing/2014/main" id="{FAD6CF06-4FC9-C593-55DB-3F80C9CD5676}"/>
              </a:ext>
            </a:extLst>
          </p:cNvPr>
          <p:cNvPicPr>
            <a:picLocks noChangeAspect="1"/>
          </p:cNvPicPr>
          <p:nvPr/>
        </p:nvPicPr>
        <p:blipFill rotWithShape="1">
          <a:blip r:embed="rId6"/>
          <a:srcRect l="19225" r="25177" b="-1"/>
          <a:stretch/>
        </p:blipFill>
        <p:spPr>
          <a:xfrm>
            <a:off x="2268501" y="10"/>
            <a:ext cx="3393943" cy="2502833"/>
          </a:xfrm>
          <a:custGeom>
            <a:avLst/>
            <a:gdLst/>
            <a:ahLst/>
            <a:cxnLst/>
            <a:rect l="l" t="t" r="r" b="b"/>
            <a:pathLst>
              <a:path w="3393943" h="2502843">
                <a:moveTo>
                  <a:pt x="1159715" y="0"/>
                </a:moveTo>
                <a:lnTo>
                  <a:pt x="3393943" y="0"/>
                </a:lnTo>
                <a:lnTo>
                  <a:pt x="2234228" y="2502843"/>
                </a:lnTo>
                <a:lnTo>
                  <a:pt x="0" y="2502843"/>
                </a:lnTo>
                <a:close/>
              </a:path>
            </a:pathLst>
          </a:custGeom>
        </p:spPr>
      </p:pic>
      <p:sp>
        <p:nvSpPr>
          <p:cNvPr id="3" name="TextBox 2">
            <a:extLst>
              <a:ext uri="{FF2B5EF4-FFF2-40B4-BE49-F238E27FC236}">
                <a16:creationId xmlns:a16="http://schemas.microsoft.com/office/drawing/2014/main" id="{B1C874C0-0696-A396-B4F3-13C03B00C035}"/>
              </a:ext>
            </a:extLst>
          </p:cNvPr>
          <p:cNvSpPr txBox="1"/>
          <p:nvPr/>
        </p:nvSpPr>
        <p:spPr>
          <a:xfrm>
            <a:off x="682388" y="3951027"/>
            <a:ext cx="4746863" cy="2130364"/>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sz="1400" b="1" dirty="0">
                <a:solidFill>
                  <a:srgbClr val="FFFFFF"/>
                </a:solidFill>
              </a:rPr>
              <a:t>To train and evaluate the flower classification model, a comprehensive dataset was curated from multiple sources, including online repositories and personal collections. The dataset comprises [Approx 100 each] images spanning [20] different flower classes. The images were collected at various resolutions, with the majority being [224 * 224] pixels. Careful attention was paid to ensure diversity in terms of flower species, lighting conditions, backgrounds, and viewpoints to improve the model's generalization capabilities.</a:t>
            </a:r>
          </a:p>
        </p:txBody>
      </p:sp>
    </p:spTree>
    <p:extLst>
      <p:ext uri="{BB962C8B-B14F-4D97-AF65-F5344CB8AC3E}">
        <p14:creationId xmlns:p14="http://schemas.microsoft.com/office/powerpoint/2010/main" val="1332991400"/>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F35DB090-93B5-4581-8D71-BB3839684B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Shape 63">
            <a:extLst>
              <a:ext uri="{FF2B5EF4-FFF2-40B4-BE49-F238E27FC236}">
                <a16:creationId xmlns:a16="http://schemas.microsoft.com/office/drawing/2014/main" id="{A0DE92DF-4769-4DE9-93FD-EE3127185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9619"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bg2">
              <a:alpha val="50000"/>
            </a:schemeClr>
          </a:solidFill>
          <a:ln w="32707" cap="flat">
            <a:noFill/>
            <a:prstDash val="solid"/>
            <a:miter/>
          </a:ln>
        </p:spPr>
        <p:txBody>
          <a:bodyPr wrap="square" rtlCol="0" anchor="ctr">
            <a:noAutofit/>
          </a:bodyPr>
          <a:lstStyle/>
          <a:p>
            <a:endParaRPr lang="en-US">
              <a:solidFill>
                <a:schemeClr val="tx1"/>
              </a:solidFill>
            </a:endParaRPr>
          </a:p>
        </p:txBody>
      </p:sp>
      <p:sp>
        <p:nvSpPr>
          <p:cNvPr id="2" name="TextBox 1">
            <a:extLst>
              <a:ext uri="{FF2B5EF4-FFF2-40B4-BE49-F238E27FC236}">
                <a16:creationId xmlns:a16="http://schemas.microsoft.com/office/drawing/2014/main" id="{E6164E12-A98D-05A2-C141-9A7A746077FB}"/>
              </a:ext>
            </a:extLst>
          </p:cNvPr>
          <p:cNvSpPr txBox="1"/>
          <p:nvPr/>
        </p:nvSpPr>
        <p:spPr>
          <a:xfrm>
            <a:off x="838201" y="643467"/>
            <a:ext cx="3888526" cy="1800526"/>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100" b="1">
                <a:latin typeface="+mj-lt"/>
                <a:ea typeface="+mj-ea"/>
                <a:cs typeface="+mj-cs"/>
              </a:rPr>
              <a:t>EXPLORATORY DATA ANALYSIS (EDA)</a:t>
            </a:r>
          </a:p>
        </p:txBody>
      </p:sp>
      <p:sp>
        <p:nvSpPr>
          <p:cNvPr id="3" name="TextBox 2">
            <a:extLst>
              <a:ext uri="{FF2B5EF4-FFF2-40B4-BE49-F238E27FC236}">
                <a16:creationId xmlns:a16="http://schemas.microsoft.com/office/drawing/2014/main" id="{A4E645C8-0077-5172-14D1-9E5300AF781A}"/>
              </a:ext>
            </a:extLst>
          </p:cNvPr>
          <p:cNvSpPr txBox="1"/>
          <p:nvPr/>
        </p:nvSpPr>
        <p:spPr>
          <a:xfrm>
            <a:off x="838201" y="2623381"/>
            <a:ext cx="3888528" cy="3553581"/>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700"/>
              <a:t>Exploratory data analysis (EDA) played a crucial role in understanding the characteristics and distributions of the flower dataset. Visualizations were created to analyse the class distributions, revealing colours and leaf patterns. Additionally, sample images were examined to identify potential challenges, such as Data Variety, Background Clutter, Lighting Variations, Viewpoint Variations and Blockages from direct view. These insights guided the subsequent data preprocessing and model development steps.</a:t>
            </a:r>
          </a:p>
        </p:txBody>
      </p:sp>
      <p:pic>
        <p:nvPicPr>
          <p:cNvPr id="7" name="Picture 6">
            <a:extLst>
              <a:ext uri="{FF2B5EF4-FFF2-40B4-BE49-F238E27FC236}">
                <a16:creationId xmlns:a16="http://schemas.microsoft.com/office/drawing/2014/main" id="{62F9EDDA-BBA4-E048-672A-503A2A6D76D6}"/>
              </a:ext>
            </a:extLst>
          </p:cNvPr>
          <p:cNvPicPr>
            <a:picLocks noChangeAspect="1"/>
          </p:cNvPicPr>
          <p:nvPr/>
        </p:nvPicPr>
        <p:blipFill>
          <a:blip r:embed="rId2"/>
          <a:stretch>
            <a:fillRect/>
          </a:stretch>
        </p:blipFill>
        <p:spPr>
          <a:xfrm>
            <a:off x="5368414" y="363794"/>
            <a:ext cx="6180120" cy="2703631"/>
          </a:xfrm>
          <a:prstGeom prst="rect">
            <a:avLst/>
          </a:prstGeom>
        </p:spPr>
      </p:pic>
      <p:pic>
        <p:nvPicPr>
          <p:cNvPr id="5" name="Picture 4">
            <a:extLst>
              <a:ext uri="{FF2B5EF4-FFF2-40B4-BE49-F238E27FC236}">
                <a16:creationId xmlns:a16="http://schemas.microsoft.com/office/drawing/2014/main" id="{9056F803-BFCA-07D4-EF07-8E49A3C48990}"/>
              </a:ext>
            </a:extLst>
          </p:cNvPr>
          <p:cNvPicPr>
            <a:picLocks noChangeAspect="1"/>
          </p:cNvPicPr>
          <p:nvPr/>
        </p:nvPicPr>
        <p:blipFill>
          <a:blip r:embed="rId3"/>
          <a:stretch>
            <a:fillRect/>
          </a:stretch>
        </p:blipFill>
        <p:spPr>
          <a:xfrm>
            <a:off x="6027174" y="3429000"/>
            <a:ext cx="5521359" cy="3065206"/>
          </a:xfrm>
          <a:prstGeom prst="rect">
            <a:avLst/>
          </a:prstGeom>
        </p:spPr>
      </p:pic>
    </p:spTree>
    <p:extLst>
      <p:ext uri="{BB962C8B-B14F-4D97-AF65-F5344CB8AC3E}">
        <p14:creationId xmlns:p14="http://schemas.microsoft.com/office/powerpoint/2010/main" val="250245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extBox 2">
            <a:extLst>
              <a:ext uri="{FF2B5EF4-FFF2-40B4-BE49-F238E27FC236}">
                <a16:creationId xmlns:a16="http://schemas.microsoft.com/office/drawing/2014/main" id="{9E92295D-E7F0-3A5D-5CD3-88A6FF9C42B3}"/>
              </a:ext>
            </a:extLst>
          </p:cNvPr>
          <p:cNvSpPr txBox="1"/>
          <p:nvPr/>
        </p:nvSpPr>
        <p:spPr>
          <a:xfrm>
            <a:off x="1137034" y="609600"/>
            <a:ext cx="4784796" cy="133084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b="1" kern="1200">
                <a:solidFill>
                  <a:schemeClr val="tx1"/>
                </a:solidFill>
                <a:latin typeface="+mj-lt"/>
                <a:ea typeface="+mj-ea"/>
                <a:cs typeface="+mj-cs"/>
              </a:rPr>
              <a:t>DATA PREPROCESSING</a:t>
            </a:r>
          </a:p>
        </p:txBody>
      </p:sp>
      <p:sp>
        <p:nvSpPr>
          <p:cNvPr id="4" name="TextBox 3">
            <a:extLst>
              <a:ext uri="{FF2B5EF4-FFF2-40B4-BE49-F238E27FC236}">
                <a16:creationId xmlns:a16="http://schemas.microsoft.com/office/drawing/2014/main" id="{31F7BDB3-BBA7-4000-7BE2-C9DD21F6C354}"/>
              </a:ext>
            </a:extLst>
          </p:cNvPr>
          <p:cNvSpPr txBox="1"/>
          <p:nvPr/>
        </p:nvSpPr>
        <p:spPr>
          <a:xfrm>
            <a:off x="1137034" y="2194102"/>
            <a:ext cx="4438036" cy="3908585"/>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900"/>
              <a:t>To prepare the dataset for model training, several data preprocessing techniques were employed. The images were rescaled to a consistent size of [224 * 224] pixels to ensure uniformity. Data augmentation techniques, including rotation, shifts, flips, and brightness adjustments, were applied to artificially increase the dataset size and improve the model's robustness to variations. Finally, the dataset was split into training and testing sets, with [90] of the data used for training and the remaining [10] for testing and evaluation.</a:t>
            </a:r>
          </a:p>
        </p:txBody>
      </p:sp>
      <p:pic>
        <p:nvPicPr>
          <p:cNvPr id="5" name="Picture 4">
            <a:extLst>
              <a:ext uri="{FF2B5EF4-FFF2-40B4-BE49-F238E27FC236}">
                <a16:creationId xmlns:a16="http://schemas.microsoft.com/office/drawing/2014/main" id="{A6479C7D-2EBA-99DA-5DC5-540E4ED36BD5}"/>
              </a:ext>
            </a:extLst>
          </p:cNvPr>
          <p:cNvPicPr>
            <a:picLocks noChangeAspect="1"/>
          </p:cNvPicPr>
          <p:nvPr/>
        </p:nvPicPr>
        <p:blipFill>
          <a:blip r:embed="rId2"/>
          <a:stretch>
            <a:fillRect/>
          </a:stretch>
        </p:blipFill>
        <p:spPr>
          <a:xfrm>
            <a:off x="6880610" y="1016757"/>
            <a:ext cx="4737650" cy="4846700"/>
          </a:xfrm>
          <a:prstGeom prst="rect">
            <a:avLst/>
          </a:prstGeom>
        </p:spPr>
      </p:pic>
    </p:spTree>
    <p:extLst>
      <p:ext uri="{BB962C8B-B14F-4D97-AF65-F5344CB8AC3E}">
        <p14:creationId xmlns:p14="http://schemas.microsoft.com/office/powerpoint/2010/main" val="40774805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D1A4588A-55D5-49B8-BE41-54ACDCFF2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he overall architecture of the Convolutional Neural Network (CNN)... |  Download Scientific Diagram">
            <a:extLst>
              <a:ext uri="{FF2B5EF4-FFF2-40B4-BE49-F238E27FC236}">
                <a16:creationId xmlns:a16="http://schemas.microsoft.com/office/drawing/2014/main" id="{99A539FE-B180-EBD1-3143-6996A99CD859}"/>
              </a:ext>
            </a:extLst>
          </p:cNvPr>
          <p:cNvPicPr>
            <a:picLocks noChangeAspect="1"/>
          </p:cNvPicPr>
          <p:nvPr/>
        </p:nvPicPr>
        <p:blipFill rotWithShape="1">
          <a:blip r:embed="rId2">
            <a:extLst>
              <a:ext uri="{28A0092B-C50C-407E-A947-70E740481C1C}">
                <a14:useLocalDpi xmlns:a14="http://schemas.microsoft.com/office/drawing/2010/main" val="0"/>
              </a:ext>
            </a:extLst>
          </a:blip>
          <a:srcRect t="1814" b="10448"/>
          <a:stretch/>
        </p:blipFill>
        <p:spPr bwMode="auto">
          <a:xfrm>
            <a:off x="20" y="10"/>
            <a:ext cx="12191980" cy="4465973"/>
          </a:xfrm>
          <a:prstGeom prst="rect">
            <a:avLst/>
          </a:prstGeom>
          <a:noFill/>
        </p:spPr>
      </p:pic>
      <p:sp>
        <p:nvSpPr>
          <p:cNvPr id="24" name="Rectangle: Rounded Corners 23">
            <a:extLst>
              <a:ext uri="{FF2B5EF4-FFF2-40B4-BE49-F238E27FC236}">
                <a16:creationId xmlns:a16="http://schemas.microsoft.com/office/drawing/2014/main" id="{F97E7EA2-EDCD-47E9-81BC-415C606D1B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19552"/>
            <a:ext cx="9382538"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extBox 1">
            <a:extLst>
              <a:ext uri="{FF2B5EF4-FFF2-40B4-BE49-F238E27FC236}">
                <a16:creationId xmlns:a16="http://schemas.microsoft.com/office/drawing/2014/main" id="{463013B4-9A1E-C215-DF8D-A9B51ED2442D}"/>
              </a:ext>
            </a:extLst>
          </p:cNvPr>
          <p:cNvSpPr txBox="1"/>
          <p:nvPr/>
        </p:nvSpPr>
        <p:spPr>
          <a:xfrm>
            <a:off x="566928" y="4203278"/>
            <a:ext cx="8557193" cy="5360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2800" b="1">
                <a:solidFill>
                  <a:schemeClr val="bg1"/>
                </a:solidFill>
                <a:latin typeface="+mj-lt"/>
                <a:ea typeface="+mj-ea"/>
                <a:cs typeface="+mj-cs"/>
              </a:rPr>
              <a:t> MODEL ARCHITECTURE</a:t>
            </a:r>
          </a:p>
        </p:txBody>
      </p:sp>
      <p:sp>
        <p:nvSpPr>
          <p:cNvPr id="3" name="TextBox 2">
            <a:extLst>
              <a:ext uri="{FF2B5EF4-FFF2-40B4-BE49-F238E27FC236}">
                <a16:creationId xmlns:a16="http://schemas.microsoft.com/office/drawing/2014/main" id="{EA34DE6E-8F0C-8F6E-4D97-5BBAFB768BC7}"/>
              </a:ext>
            </a:extLst>
          </p:cNvPr>
          <p:cNvSpPr txBox="1"/>
          <p:nvPr/>
        </p:nvSpPr>
        <p:spPr>
          <a:xfrm>
            <a:off x="566928" y="4956314"/>
            <a:ext cx="11058144" cy="1306417"/>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400" dirty="0"/>
              <a:t>Convolutional Neural Networks (CNNs) are a powerful class of deep learning models widely used for image classification tasks. In this project, a custom CNN architecture was designed specifically for flower classification. The model consists of 3 convolutional layers, 2 max-pooling layers, and 20 dense layers. The convolutional layers are responsible for extracting low-level and high-level features from the input images, while the dense layers perform the final classification. Additionally, transfer learning techniques were employed by leveraging pre-trained models like ResNet and MobileNet. The pre-trained weights were used as a starting point, and new dense layers were added and fine-tuned for the specific task of flower classification.</a:t>
            </a:r>
          </a:p>
        </p:txBody>
      </p:sp>
    </p:spTree>
    <p:extLst>
      <p:ext uri="{BB962C8B-B14F-4D97-AF65-F5344CB8AC3E}">
        <p14:creationId xmlns:p14="http://schemas.microsoft.com/office/powerpoint/2010/main" val="2552932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D7A453D2-15D8-4403-815F-291FA16340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8161EA6B-09CA-445B-AB0D-8DF76FA92D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1EA1DAFF-CECA-492F-BFA1-22C64956B8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30" name="Oval 29">
              <a:extLst>
                <a:ext uri="{FF2B5EF4-FFF2-40B4-BE49-F238E27FC236}">
                  <a16:creationId xmlns:a16="http://schemas.microsoft.com/office/drawing/2014/main" id="{5D3D3744-142C-4653-90AB-546FE6B84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0BC69CAC-820B-41BA-BFCA-79B45576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3D205E7A-88AB-4C4B-B8D1-5A76AA878B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0D4286E9-8501-4EBF-874C-74897B4B6F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a:extLst>
                <a:ext uri="{FF2B5EF4-FFF2-40B4-BE49-F238E27FC236}">
                  <a16:creationId xmlns:a16="http://schemas.microsoft.com/office/drawing/2014/main" id="{45586ADC-910E-45C9-BAB4-CB0EFBEE5B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DAB594C5-5BB0-49AE-8AAC-AE40A6F8A3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7" name="Rectangle 36">
            <a:extLst>
              <a:ext uri="{FF2B5EF4-FFF2-40B4-BE49-F238E27FC236}">
                <a16:creationId xmlns:a16="http://schemas.microsoft.com/office/drawing/2014/main" id="{B8114C98-A349-4111-A123-E8EAB86ABE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670FB431-AE18-414D-92F4-1D12D199115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40" name="Straight Connector 39">
              <a:extLst>
                <a:ext uri="{FF2B5EF4-FFF2-40B4-BE49-F238E27FC236}">
                  <a16:creationId xmlns:a16="http://schemas.microsoft.com/office/drawing/2014/main" id="{24467063-D74E-4D42-8790-B9F6D69584B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1D19BAC-1681-47BC-AAF5-92FAFFF6F4C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94347C2B-E846-452C-97AA-7E254FC1CE8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0EA2B35-7959-4C2A-84AA-FF5D94FEDE9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pic>
        <p:nvPicPr>
          <p:cNvPr id="9" name="Picture 8" descr="What is Convolutional Neural Network — CNN (Deep Learning) | by Nafiz  Shahriar | Medium">
            <a:extLst>
              <a:ext uri="{FF2B5EF4-FFF2-40B4-BE49-F238E27FC236}">
                <a16:creationId xmlns:a16="http://schemas.microsoft.com/office/drawing/2014/main" id="{39E9F09A-E9BB-7521-128E-0F577206684C}"/>
              </a:ext>
            </a:extLst>
          </p:cNvPr>
          <p:cNvPicPr>
            <a:picLocks noChangeAspect="1"/>
          </p:cNvPicPr>
          <p:nvPr/>
        </p:nvPicPr>
        <p:blipFill rotWithShape="1">
          <a:blip r:embed="rId2">
            <a:extLst>
              <a:ext uri="{28A0092B-C50C-407E-A947-70E740481C1C}">
                <a14:useLocalDpi xmlns:a14="http://schemas.microsoft.com/office/drawing/2010/main" val="0"/>
              </a:ext>
            </a:extLst>
          </a:blip>
          <a:srcRect t="10773" r="1" b="16976"/>
          <a:stretch/>
        </p:blipFill>
        <p:spPr bwMode="auto">
          <a:xfrm>
            <a:off x="626590" y="317578"/>
            <a:ext cx="10851111" cy="3508437"/>
          </a:xfrm>
          <a:prstGeom prst="rect">
            <a:avLst/>
          </a:prstGeom>
          <a:noFill/>
        </p:spPr>
      </p:pic>
      <p:grpSp>
        <p:nvGrpSpPr>
          <p:cNvPr id="45" name="Group 44">
            <a:extLst>
              <a:ext uri="{FF2B5EF4-FFF2-40B4-BE49-F238E27FC236}">
                <a16:creationId xmlns:a16="http://schemas.microsoft.com/office/drawing/2014/main" id="{AF19A774-30A5-488B-9BAF-629C6440294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474192" y="482489"/>
            <a:ext cx="304800" cy="429768"/>
            <a:chOff x="215328" y="-46937"/>
            <a:chExt cx="304800" cy="2773841"/>
          </a:xfrm>
        </p:grpSpPr>
        <p:cxnSp>
          <p:nvCxnSpPr>
            <p:cNvPr id="46" name="Straight Connector 45">
              <a:extLst>
                <a:ext uri="{FF2B5EF4-FFF2-40B4-BE49-F238E27FC236}">
                  <a16:creationId xmlns:a16="http://schemas.microsoft.com/office/drawing/2014/main" id="{291EBF88-5B98-4258-A542-14C3AF2E52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8FBC2D58-9E3C-490D-BD7A-61EF07EA79E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B6CF1BB4-1C1D-4EDE-BA26-0243FCF83BB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00C83729-E02F-4512-AFE7-F4792228BD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51" name="Rectangle 50">
            <a:extLst>
              <a:ext uri="{FF2B5EF4-FFF2-40B4-BE49-F238E27FC236}">
                <a16:creationId xmlns:a16="http://schemas.microsoft.com/office/drawing/2014/main" id="{E2D3D3F2-ABBB-4453-B1C5-1BEBF7E4DD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3" name="Group 52">
            <a:extLst>
              <a:ext uri="{FF2B5EF4-FFF2-40B4-BE49-F238E27FC236}">
                <a16:creationId xmlns:a16="http://schemas.microsoft.com/office/drawing/2014/main" id="{8214E4A5-A0D2-42C4-8D14-D2A7E495F0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54" name="Straight Connector 53">
              <a:extLst>
                <a:ext uri="{FF2B5EF4-FFF2-40B4-BE49-F238E27FC236}">
                  <a16:creationId xmlns:a16="http://schemas.microsoft.com/office/drawing/2014/main" id="{7494D7A0-6B21-41E8-A7D3-0033BBB7915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E141D7D-32B0-448E-A666-EA8703AFCF2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8D87E268-6345-420F-8B97-B37ED04100E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35E1622E-7FA6-4760-A2BF-A8105EBF7BB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0C1E3330-E6ED-266C-031A-1928B01DAD3C}"/>
              </a:ext>
            </a:extLst>
          </p:cNvPr>
          <p:cNvSpPr txBox="1"/>
          <p:nvPr/>
        </p:nvSpPr>
        <p:spPr>
          <a:xfrm>
            <a:off x="229751" y="4005237"/>
            <a:ext cx="4569060" cy="2129586"/>
          </a:xfrm>
          <a:prstGeom prst="rect">
            <a:avLst/>
          </a:prstGeom>
          <a:noFill/>
        </p:spPr>
        <p:txBody>
          <a:bodyPr vert="horz" lIns="91440" tIns="45720" rIns="91440" bIns="45720" rtlCol="0" anchor="t">
            <a:normAutofit/>
          </a:bodyPr>
          <a:lstStyle/>
          <a:p>
            <a:pPr>
              <a:lnSpc>
                <a:spcPct val="90000"/>
              </a:lnSpc>
              <a:spcBef>
                <a:spcPct val="0"/>
              </a:spcBef>
              <a:spcAft>
                <a:spcPts val="600"/>
              </a:spcAft>
            </a:pPr>
            <a:r>
              <a:rPr lang="en-US" sz="4400" b="1" dirty="0">
                <a:solidFill>
                  <a:schemeClr val="bg1"/>
                </a:solidFill>
                <a:latin typeface="+mj-lt"/>
                <a:ea typeface="+mj-ea"/>
                <a:cs typeface="+mj-cs"/>
              </a:rPr>
              <a:t>CONVOLUTIONAL NEURAL NETWORK(CNN)</a:t>
            </a:r>
          </a:p>
        </p:txBody>
      </p:sp>
      <p:sp>
        <p:nvSpPr>
          <p:cNvPr id="6" name="Rectangle 2">
            <a:extLst>
              <a:ext uri="{FF2B5EF4-FFF2-40B4-BE49-F238E27FC236}">
                <a16:creationId xmlns:a16="http://schemas.microsoft.com/office/drawing/2014/main" id="{210DE590-5631-CEA5-822D-777C61080BA9}"/>
              </a:ext>
            </a:extLst>
          </p:cNvPr>
          <p:cNvSpPr>
            <a:spLocks noChangeArrowheads="1"/>
          </p:cNvSpPr>
          <p:nvPr/>
        </p:nvSpPr>
        <p:spPr bwMode="auto">
          <a:xfrm>
            <a:off x="4915947" y="4048930"/>
            <a:ext cx="6745111" cy="2409434"/>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Autofit/>
          </a:bodyPr>
          <a:lstStyle/>
          <a:p>
            <a:pPr marL="285750" marR="0" lvl="0" indent="-228600" fontAlgn="base">
              <a:lnSpc>
                <a:spcPct val="90000"/>
              </a:lnSpc>
              <a:spcBef>
                <a:spcPct val="0"/>
              </a:spcBef>
              <a:spcAft>
                <a:spcPts val="600"/>
              </a:spcAft>
              <a:buClrTx/>
              <a:buSzTx/>
              <a:buFont typeface="Arial" panose="020B0604020202020204" pitchFamily="34" charset="0"/>
              <a:buChar char="•"/>
              <a:tabLst/>
            </a:pPr>
            <a:r>
              <a:rPr kumimoji="0" lang="en-US" altLang="en-US" sz="1400"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Imagine you are looking at a picture of a dog. How can a computer recognize it's a dog and not a cat or a horse? This is where CNNs come in! CNNs are special computer programs inspired by the way our brains see.</a:t>
            </a:r>
          </a:p>
          <a:p>
            <a:pPr marL="285750" marR="0" lvl="0" indent="-228600" fontAlgn="base">
              <a:lnSpc>
                <a:spcPct val="90000"/>
              </a:lnSpc>
              <a:spcBef>
                <a:spcPct val="0"/>
              </a:spcBef>
              <a:spcAft>
                <a:spcPts val="600"/>
              </a:spcAft>
              <a:buClrTx/>
              <a:buSzTx/>
              <a:buFont typeface="Arial" panose="020B0604020202020204" pitchFamily="34" charset="0"/>
              <a:buChar char="•"/>
              <a:tabLst/>
            </a:pPr>
            <a:r>
              <a:rPr kumimoji="0" lang="en-US" altLang="en-US" sz="1400"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Our brains see images piece by piece, like tiny squares. CNNs do the same! They break down an image into small parts, analyze each part, and then put everything together to understand the entire image.</a:t>
            </a:r>
          </a:p>
          <a:p>
            <a:pPr marL="285750" marR="0" lvl="0" indent="-228600" fontAlgn="base">
              <a:lnSpc>
                <a:spcPct val="90000"/>
              </a:lnSpc>
              <a:spcBef>
                <a:spcPct val="0"/>
              </a:spcBef>
              <a:spcAft>
                <a:spcPts val="600"/>
              </a:spcAft>
              <a:buClrTx/>
              <a:buSzTx/>
              <a:buFont typeface="Arial" panose="020B0604020202020204" pitchFamily="34" charset="0"/>
              <a:buChar char="•"/>
              <a:tabLst/>
            </a:pPr>
            <a:r>
              <a:rPr kumimoji="0" lang="en-US" altLang="en-US" sz="1400"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Think of it like putting together a jigsaw puzzle. Each piece is a small part of the image, and the CNN figures out what each piece is and how they fit together to form the whole picture. By recognizing patterns in these pieces, the CNN can then identify objects like dogs, cats, or flowers in the image.</a:t>
            </a:r>
          </a:p>
          <a:p>
            <a:pPr marL="285750" marR="0" lvl="0" indent="-228600" fontAlgn="base">
              <a:lnSpc>
                <a:spcPct val="90000"/>
              </a:lnSpc>
              <a:spcBef>
                <a:spcPct val="0"/>
              </a:spcBef>
              <a:spcAft>
                <a:spcPts val="600"/>
              </a:spcAft>
              <a:buClrTx/>
              <a:buSzTx/>
              <a:buFont typeface="Arial" panose="020B0604020202020204" pitchFamily="34" charset="0"/>
              <a:buChar char="•"/>
              <a:tabLst/>
            </a:pPr>
            <a:endParaRPr kumimoji="0" lang="en-US" altLang="en-US" sz="1400"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p:txBody>
      </p:sp>
      <p:sp>
        <p:nvSpPr>
          <p:cNvPr id="8" name="AutoShape 6" descr="A generic CNN Architecture. | Download Scientific Diagram">
            <a:extLst>
              <a:ext uri="{FF2B5EF4-FFF2-40B4-BE49-F238E27FC236}">
                <a16:creationId xmlns:a16="http://schemas.microsoft.com/office/drawing/2014/main" id="{028C25FC-9D3C-D137-1B1F-BAA91264EB0B}"/>
              </a:ext>
            </a:extLst>
          </p:cNvPr>
          <p:cNvSpPr>
            <a:spLocks noChangeAspect="1" noChangeArrowheads="1"/>
          </p:cNvSpPr>
          <p:nvPr/>
        </p:nvSpPr>
        <p:spPr bwMode="auto">
          <a:xfrm>
            <a:off x="5943599" y="3276599"/>
            <a:ext cx="5127523" cy="512752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19397029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6" name="Rectangle 2055">
            <a:extLst>
              <a:ext uri="{FF2B5EF4-FFF2-40B4-BE49-F238E27FC236}">
                <a16:creationId xmlns:a16="http://schemas.microsoft.com/office/drawing/2014/main" id="{0D7B6173-1D58-48E2-83CF-37350F315F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8" name="Rectangle 2057">
            <a:extLst>
              <a:ext uri="{FF2B5EF4-FFF2-40B4-BE49-F238E27FC236}">
                <a16:creationId xmlns:a16="http://schemas.microsoft.com/office/drawing/2014/main" id="{02EBFA83-D4DB-4CA0-B229-9E44634D7F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60" name="Picture 2059">
            <a:extLst>
              <a:ext uri="{FF2B5EF4-FFF2-40B4-BE49-F238E27FC236}">
                <a16:creationId xmlns:a16="http://schemas.microsoft.com/office/drawing/2014/main" id="{B0DAC8FB-A162-44E3-A606-C855A03A5B0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952" cy="6862380"/>
          </a:xfrm>
          <a:prstGeom prst="rect">
            <a:avLst/>
          </a:prstGeom>
        </p:spPr>
      </p:pic>
      <p:sp>
        <p:nvSpPr>
          <p:cNvPr id="2062" name="Rectangle 2061">
            <a:extLst>
              <a:ext uri="{FF2B5EF4-FFF2-40B4-BE49-F238E27FC236}">
                <a16:creationId xmlns:a16="http://schemas.microsoft.com/office/drawing/2014/main" id="{21BDEC81-16A7-4451-B893-C15000083B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4" name="Rectangle 2063">
            <a:extLst>
              <a:ext uri="{FF2B5EF4-FFF2-40B4-BE49-F238E27FC236}">
                <a16:creationId xmlns:a16="http://schemas.microsoft.com/office/drawing/2014/main" id="{26A515A1-4D80-430E-BE0A-71A290516A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542" y="729175"/>
            <a:ext cx="11099352" cy="5399650"/>
          </a:xfrm>
          <a:prstGeom prst="rect">
            <a:avLst/>
          </a:prstGeom>
          <a:solidFill>
            <a:schemeClr val="bg1"/>
          </a:solid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2" name="TextBox 1">
            <a:extLst>
              <a:ext uri="{FF2B5EF4-FFF2-40B4-BE49-F238E27FC236}">
                <a16:creationId xmlns:a16="http://schemas.microsoft.com/office/drawing/2014/main" id="{07D5DBEC-E77C-309A-53BF-BEFE89EEFC8C}"/>
              </a:ext>
            </a:extLst>
          </p:cNvPr>
          <p:cNvSpPr txBox="1"/>
          <p:nvPr/>
        </p:nvSpPr>
        <p:spPr>
          <a:xfrm>
            <a:off x="6597016" y="905011"/>
            <a:ext cx="4589328" cy="147662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b="1" kern="1200">
                <a:solidFill>
                  <a:schemeClr val="tx1"/>
                </a:solidFill>
                <a:latin typeface="+mj-lt"/>
                <a:ea typeface="+mj-ea"/>
                <a:cs typeface="+mj-cs"/>
              </a:rPr>
              <a:t>TRANSFER LEARNING</a:t>
            </a:r>
            <a:endParaRPr lang="en-US" sz="4800" b="1" kern="1200" dirty="0">
              <a:solidFill>
                <a:schemeClr val="tx1"/>
              </a:solidFill>
              <a:latin typeface="+mj-lt"/>
              <a:ea typeface="+mj-ea"/>
              <a:cs typeface="+mj-cs"/>
            </a:endParaRPr>
          </a:p>
        </p:txBody>
      </p:sp>
      <p:pic>
        <p:nvPicPr>
          <p:cNvPr id="2051" name="Picture 3" descr="Transfer Learning with Convolutional Neural Networks in PyTorch | by Will  Koehrsen | Towards Data Science">
            <a:extLst>
              <a:ext uri="{FF2B5EF4-FFF2-40B4-BE49-F238E27FC236}">
                <a16:creationId xmlns:a16="http://schemas.microsoft.com/office/drawing/2014/main" id="{21601B65-3604-3DAE-F3AE-1E71F897288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20807" y="1421297"/>
            <a:ext cx="5468347" cy="422241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1">
            <a:extLst>
              <a:ext uri="{FF2B5EF4-FFF2-40B4-BE49-F238E27FC236}">
                <a16:creationId xmlns:a16="http://schemas.microsoft.com/office/drawing/2014/main" id="{3C4A5E49-2C87-A6D4-89EE-2F81F19F3F4A}"/>
              </a:ext>
            </a:extLst>
          </p:cNvPr>
          <p:cNvSpPr>
            <a:spLocks noChangeArrowheads="1"/>
          </p:cNvSpPr>
          <p:nvPr/>
        </p:nvSpPr>
        <p:spPr bwMode="auto">
          <a:xfrm>
            <a:off x="6371419" y="2376904"/>
            <a:ext cx="4589328" cy="2987397"/>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Autofit/>
          </a:bodyPr>
          <a:lstStyle/>
          <a:p>
            <a:pPr marL="285750" marR="0" lvl="0" indent="-228600" fontAlgn="base">
              <a:lnSpc>
                <a:spcPct val="90000"/>
              </a:lnSpc>
              <a:spcBef>
                <a:spcPct val="0"/>
              </a:spcBef>
              <a:spcAft>
                <a:spcPts val="600"/>
              </a:spcAft>
              <a:buClrTx/>
              <a:buSzTx/>
              <a:buFont typeface="Arial" panose="020B0604020202020204" pitchFamily="34" charset="0"/>
              <a:buChar char="•"/>
              <a:tabLst/>
            </a:pPr>
            <a:r>
              <a:rPr kumimoji="0" lang="en-US" altLang="en-US" sz="1600" b="0" i="0" u="none" strike="noStrike" cap="none" normalizeH="0" baseline="0" dirty="0">
                <a:ln>
                  <a:noFill/>
                </a:ln>
                <a:effectLst/>
                <a:latin typeface="Times New Roman" panose="02020603050405020304" pitchFamily="18" charset="0"/>
                <a:cs typeface="Times New Roman" panose="02020603050405020304" pitchFamily="18" charset="0"/>
              </a:rPr>
              <a:t>Imagine you're training a puppy to identify its toys. It learns what a ball looks like, the crinkle of a squeaky toy, and the fuzzy feeling of its favorite plushie.</a:t>
            </a:r>
          </a:p>
          <a:p>
            <a:pPr marL="285750" marR="0" lvl="0" indent="-228600" fontAlgn="base">
              <a:lnSpc>
                <a:spcPct val="90000"/>
              </a:lnSpc>
              <a:spcBef>
                <a:spcPct val="0"/>
              </a:spcBef>
              <a:spcAft>
                <a:spcPts val="600"/>
              </a:spcAft>
              <a:buClrTx/>
              <a:buSzTx/>
              <a:buFont typeface="Arial" panose="020B0604020202020204" pitchFamily="34" charset="0"/>
              <a:buChar char="•"/>
              <a:tabLst/>
            </a:pPr>
            <a:r>
              <a:rPr kumimoji="0" lang="en-US" altLang="en-US" sz="1600" b="0" i="0" u="none" strike="noStrike" cap="none" normalizeH="0" baseline="0" dirty="0">
                <a:ln>
                  <a:noFill/>
                </a:ln>
                <a:effectLst/>
                <a:latin typeface="Times New Roman" panose="02020603050405020304" pitchFamily="18" charset="0"/>
                <a:cs typeface="Times New Roman" panose="02020603050405020304" pitchFamily="18" charset="0"/>
              </a:rPr>
              <a:t>Transfer learning is like teaching that same puppy a new trick, like fetching your slippers. It uses the knowledge it already has about finding things (like toys) and applies it to a similar task (finding slippers).</a:t>
            </a:r>
          </a:p>
          <a:p>
            <a:pPr marL="285750" marR="0" lvl="0" indent="-228600" fontAlgn="base">
              <a:lnSpc>
                <a:spcPct val="90000"/>
              </a:lnSpc>
              <a:spcBef>
                <a:spcPct val="0"/>
              </a:spcBef>
              <a:spcAft>
                <a:spcPts val="600"/>
              </a:spcAft>
              <a:buClrTx/>
              <a:buSzTx/>
              <a:buFont typeface="Arial" panose="020B0604020202020204" pitchFamily="34" charset="0"/>
              <a:buChar char="•"/>
              <a:tabLst/>
            </a:pPr>
            <a:r>
              <a:rPr kumimoji="0" lang="en-US" altLang="en-US" sz="1600" b="0" i="0" u="none" strike="noStrike" cap="none" normalizeH="0" baseline="0" dirty="0">
                <a:ln>
                  <a:noFill/>
                </a:ln>
                <a:effectLst/>
                <a:latin typeface="Times New Roman" panose="02020603050405020304" pitchFamily="18" charset="0"/>
                <a:cs typeface="Times New Roman" panose="02020603050405020304" pitchFamily="18" charset="0"/>
              </a:rPr>
              <a:t>In machines, transfer learning takes a model trained on one task (like recognizing objects in photos) and uses that knowledge as a starting point for a new but related task (like telling different flower types apart in pictures). It's like giving the machine a head start by using what it already knows!</a:t>
            </a:r>
          </a:p>
          <a:p>
            <a:pPr marL="285750" marR="0" lvl="0" indent="-228600" fontAlgn="base">
              <a:lnSpc>
                <a:spcPct val="90000"/>
              </a:lnSpc>
              <a:spcBef>
                <a:spcPct val="0"/>
              </a:spcBef>
              <a:spcAft>
                <a:spcPts val="600"/>
              </a:spcAft>
              <a:buClrTx/>
              <a:buSzTx/>
              <a:buFont typeface="Arial" panose="020B0604020202020204" pitchFamily="34" charset="0"/>
              <a:buChar char="•"/>
              <a:tabLst/>
            </a:pPr>
            <a:endParaRPr kumimoji="0" lang="en-US" altLang="en-US" sz="1600" b="0" i="0" u="none" strike="noStrike" cap="none" normalizeH="0" baseline="0" dirty="0">
              <a:ln>
                <a:noFill/>
              </a:ln>
              <a:effectLst/>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513C5B97-DC02-1A9C-716B-2CF5A2ECB864}"/>
              </a:ext>
            </a:extLst>
          </p:cNvPr>
          <p:cNvSpPr txBox="1"/>
          <p:nvPr/>
        </p:nvSpPr>
        <p:spPr>
          <a:xfrm>
            <a:off x="452284" y="1425677"/>
            <a:ext cx="6990735" cy="369332"/>
          </a:xfrm>
          <a:prstGeom prst="rect">
            <a:avLst/>
          </a:prstGeom>
          <a:noFill/>
        </p:spPr>
        <p:txBody>
          <a:bodyPr wrap="square" rtlCol="0">
            <a:spAutoFit/>
          </a:bodyPr>
          <a:lstStyle/>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38192635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110</TotalTime>
  <Words>1932</Words>
  <Application>Microsoft Office PowerPoint</Application>
  <PresentationFormat>Widescreen</PresentationFormat>
  <Paragraphs>54</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Aptos</vt:lpstr>
      <vt:lpstr>Aptos Display</vt:lpstr>
      <vt:lpstr>Arial</vt:lpstr>
      <vt:lpstr>Arial Black</vt:lpstr>
      <vt:lpstr>Calibri</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Manish Kumar</dc:creator>
  <cp:lastModifiedBy>Manish Kumar</cp:lastModifiedBy>
  <cp:revision>2</cp:revision>
  <dcterms:created xsi:type="dcterms:W3CDTF">2024-05-09T19:08:39Z</dcterms:created>
  <dcterms:modified xsi:type="dcterms:W3CDTF">2024-05-09T21:00:13Z</dcterms:modified>
</cp:coreProperties>
</file>

<file path=docProps/thumbnail.jpeg>
</file>